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slides/slide13.xml" ContentType="application/vnd.openxmlformats-officedocument.presentationml.slide+xml"/>
  <Override PartName="/ppt/slides/slide14.xml" ContentType="application/vnd.openxmlformats-officedocument.presentationml.slide+xml"/>
  <Override PartName="/ppt/slideLayouts/slideLayout18.xml" ContentType="application/vnd.openxmlformats-officedocument.presentationml.slideLayout+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Layouts/slideLayout19.xml" ContentType="application/vnd.openxmlformats-officedocument.presentationml.slideLayout+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68" r:id="rId2"/>
    <p:sldId id="345" r:id="rId3"/>
    <p:sldId id="351" r:id="rId4"/>
    <p:sldId id="352" r:id="rId5"/>
    <p:sldId id="355" r:id="rId6"/>
    <p:sldId id="353" r:id="rId7"/>
    <p:sldId id="341" r:id="rId8"/>
    <p:sldId id="342" r:id="rId9"/>
    <p:sldId id="363" r:id="rId10"/>
    <p:sldId id="343" r:id="rId11"/>
    <p:sldId id="333" r:id="rId12"/>
    <p:sldId id="332" r:id="rId13"/>
    <p:sldId id="362" r:id="rId14"/>
    <p:sldId id="337" r:id="rId15"/>
    <p:sldId id="338" r:id="rId16"/>
    <p:sldId id="346" r:id="rId17"/>
    <p:sldId id="356" r:id="rId18"/>
    <p:sldId id="360" r:id="rId19"/>
    <p:sldId id="349" r:id="rId20"/>
    <p:sldId id="359" r:id="rId21"/>
    <p:sldId id="364" r:id="rId22"/>
    <p:sldId id="365" r:id="rId23"/>
    <p:sldId id="36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39" autoAdjust="0"/>
    <p:restoredTop sz="94640" autoAdjust="0"/>
  </p:normalViewPr>
  <p:slideViewPr>
    <p:cSldViewPr snapToGrid="0" snapToObjects="1">
      <p:cViewPr varScale="1">
        <p:scale>
          <a:sx n="156" d="100"/>
          <a:sy n="156" d="100"/>
        </p:scale>
        <p:origin x="-960" y="-112"/>
      </p:cViewPr>
      <p:guideLst>
        <p:guide orient="horz" pos="2160"/>
        <p:guide pos="2880"/>
      </p:guideLst>
    </p:cSldViewPr>
  </p:slideViewPr>
  <p:outlineViewPr>
    <p:cViewPr>
      <p:scale>
        <a:sx n="33" d="100"/>
        <a:sy n="33" d="100"/>
      </p:scale>
      <p:origin x="0" y="989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viewProps" Target="viewProps.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theme" Target="theme/theme1.xml"/><Relationship Id="rId26" Type="http://schemas.openxmlformats.org/officeDocument/2006/relationships/presProps" Target="presProps.xml"/><Relationship Id="rId11" Type="http://schemas.openxmlformats.org/officeDocument/2006/relationships/slide" Target="slides/slide10.xml"/><Relationship Id="rId29" Type="http://schemas.openxmlformats.org/officeDocument/2006/relationships/tableStyles" Target="tableStyle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4FDE194-6CB6-594B-A84D-927CA03301FB}" type="datetimeFigureOut">
              <a:rPr lang="en-US" smtClean="0"/>
              <a:pPr/>
              <a:t>3/4/14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C4FDE194-6CB6-594B-A84D-927CA03301FB}" type="datetimeFigureOut">
              <a:rPr lang="en-US" smtClean="0"/>
              <a:pPr/>
              <a:t>3/4/14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4FDE194-6CB6-594B-A84D-927CA03301FB}" type="datetimeFigureOut">
              <a:rPr lang="en-US" smtClean="0"/>
              <a:pPr/>
              <a:t>3/4/14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C73409-8D16-B94D-BF84-09F506EA45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C4FDE194-6CB6-594B-A84D-927CA03301FB}" type="datetimeFigureOut">
              <a:rPr lang="en-US" smtClean="0"/>
              <a:pPr/>
              <a:t>3/4/14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C73409-8D16-B94D-BF84-09F506EA45F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4FDE194-6CB6-594B-A84D-927CA03301FB}" type="datetimeFigureOut">
              <a:rPr lang="en-US" smtClean="0"/>
              <a:pPr/>
              <a:t>3/4/14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4FDE194-6CB6-594B-A84D-927CA03301FB}" type="datetimeFigureOut">
              <a:rPr lang="en-US" smtClean="0"/>
              <a:pPr/>
              <a:t>3/4/14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DE194-6CB6-594B-A84D-927CA03301FB}" type="datetimeFigureOut">
              <a:rPr lang="en-US" smtClean="0"/>
              <a:pPr/>
              <a:t>3/4/14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C4FDE194-6CB6-594B-A84D-927CA03301FB}" type="datetimeFigureOut">
              <a:rPr lang="en-US" smtClean="0"/>
              <a:pPr/>
              <a:t>3/4/14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C4FDE194-6CB6-594B-A84D-927CA03301FB}" type="datetimeFigureOut">
              <a:rPr lang="en-US" smtClean="0"/>
              <a:pPr/>
              <a:t>3/4/14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4FDE194-6CB6-594B-A84D-927CA03301FB}" type="datetimeFigureOut">
              <a:rPr lang="en-US" smtClean="0"/>
              <a:pPr/>
              <a:t>3/4/14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4FDE194-6CB6-594B-A84D-927CA03301FB}" type="datetimeFigureOut">
              <a:rPr lang="en-US" smtClean="0"/>
              <a:pPr/>
              <a:t>3/4/14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73409-8D16-B94D-BF84-09F506EA45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4FDE194-6CB6-594B-A84D-927CA03301FB}" type="datetimeFigureOut">
              <a:rPr lang="en-US" smtClean="0"/>
              <a:pPr/>
              <a:t>3/4/14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73409-8D16-B94D-BF84-09F506EA45F3}"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4FDE194-6CB6-594B-A84D-927CA03301FB}" type="datetimeFigureOut">
              <a:rPr lang="en-US" smtClean="0"/>
              <a:pPr/>
              <a:t>3/4/14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73409-8D16-B94D-BF84-09F506EA45F3}"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4FDE194-6CB6-594B-A84D-927CA03301FB}" type="datetimeFigureOut">
              <a:rPr lang="en-US" smtClean="0"/>
              <a:pPr/>
              <a:t>3/4/14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73409-8D16-B94D-BF84-09F506EA45F3}"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4FDE194-6CB6-594B-A84D-927CA03301FB}" type="datetimeFigureOut">
              <a:rPr lang="en-US" smtClean="0"/>
              <a:pPr/>
              <a:t>3/4/14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C4FDE194-6CB6-594B-A84D-927CA03301FB}" type="datetimeFigureOut">
              <a:rPr lang="en-US" smtClean="0"/>
              <a:pPr/>
              <a:t>3/4/14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4FC73409-8D16-B94D-BF84-09F506EA45F3}"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4FDE194-6CB6-594B-A84D-927CA03301FB}" type="datetimeFigureOut">
              <a:rPr lang="en-US" smtClean="0"/>
              <a:pPr/>
              <a:t>3/4/14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4FDE194-6CB6-594B-A84D-927CA03301FB}" type="datetimeFigureOut">
              <a:rPr lang="en-US" smtClean="0"/>
              <a:pPr/>
              <a:t>3/4/14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C73409-8D16-B94D-BF84-09F506EA45F3}"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4FDE194-6CB6-594B-A84D-927CA03301FB}" type="datetimeFigureOut">
              <a:rPr lang="en-US" smtClean="0"/>
              <a:pPr/>
              <a:t>3/4/14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4FC73409-8D16-B94D-BF84-09F506EA45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4FDE194-6CB6-594B-A84D-927CA03301FB}" type="datetimeFigureOut">
              <a:rPr lang="en-US" smtClean="0"/>
              <a:pPr/>
              <a:t>3/4/14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20" Type="http://schemas.openxmlformats.org/officeDocument/2006/relationships/slideLayout" Target="../slideLayouts/slideLayout20.xml"/><Relationship Id="rId4" Type="http://schemas.openxmlformats.org/officeDocument/2006/relationships/slideLayout" Target="../slideLayouts/slideLayout4.xml"/><Relationship Id="rId21" Type="http://schemas.openxmlformats.org/officeDocument/2006/relationships/theme" Target="../theme/theme1.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19" Type="http://schemas.openxmlformats.org/officeDocument/2006/relationships/slideLayout" Target="../slideLayouts/slideLayout19.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C4FDE194-6CB6-594B-A84D-927CA03301FB}" type="datetimeFigureOut">
              <a:rPr lang="en-US" smtClean="0"/>
              <a:pPr/>
              <a:t>3/4/14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4FC73409-8D16-B94D-BF84-09F506EA45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image" Target="../media/image5.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gif"/><Relationship Id="rId3" Type="http://schemas.openxmlformats.org/officeDocument/2006/relationships/image" Target="../media/image2.jpeg"/><Relationship Id="rId5"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16.png"/><Relationship Id="rId1" Type="http://schemas.openxmlformats.org/officeDocument/2006/relationships/video" Target="file://localhost/Users/michaelszalay/Dropbox/Core/Core%20PowerPoint/2014_2_12/24Season2Ep1.mov"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en.wikipedia.org/wiki/The_Nation" TargetMode="External"/><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3"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3"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hyperlink" Target="http://videos.nymag.com/video/Opening-Credits-Homeland%23c=GPW04R137JDPW6CY&amp;t=Opening%20Credits:%20'Homeland'" TargetMode="External"/><Relationship Id="rId3" Type="http://schemas.openxmlformats.org/officeDocument/2006/relationships/hyperlink" Target="https://www.youtube.com/watch?v=Bmt7rhwXHkI"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3"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3"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7"/>
            <a:ext cx="4038600" cy="937931"/>
          </a:xfrm>
        </p:spPr>
        <p:txBody>
          <a:bodyPr/>
          <a:lstStyle/>
          <a:p>
            <a:r>
              <a:rPr lang="en-US" dirty="0" smtClean="0"/>
              <a:t>Selling War</a:t>
            </a:r>
            <a:endParaRPr lang="en-US" dirty="0"/>
          </a:p>
        </p:txBody>
      </p:sp>
      <p:sp>
        <p:nvSpPr>
          <p:cNvPr id="3" name="Subtitle 2"/>
          <p:cNvSpPr>
            <a:spLocks noGrp="1"/>
          </p:cNvSpPr>
          <p:nvPr>
            <p:ph type="subTitle" idx="1"/>
          </p:nvPr>
        </p:nvSpPr>
        <p:spPr>
          <a:xfrm>
            <a:off x="4800600" y="5216041"/>
            <a:ext cx="4038600" cy="1095112"/>
          </a:xfrm>
        </p:spPr>
        <p:txBody>
          <a:bodyPr/>
          <a:lstStyle/>
          <a:p>
            <a:r>
              <a:rPr lang="en-US" dirty="0" smtClean="0"/>
              <a:t>Michael Szalay</a:t>
            </a:r>
          </a:p>
          <a:p>
            <a:r>
              <a:rPr lang="en-US" dirty="0" smtClean="0"/>
              <a:t>Humanities Core, Winter 2014</a:t>
            </a:r>
            <a:endParaRPr lang="en-US" dirty="0"/>
          </a:p>
        </p:txBody>
      </p:sp>
      <p:pic>
        <p:nvPicPr>
          <p:cNvPr id="5" name="Picture 4" descr="Movie-Ticket-1.gif"/>
          <p:cNvPicPr>
            <a:picLocks noChangeAspect="1"/>
          </p:cNvPicPr>
          <p:nvPr/>
        </p:nvPicPr>
        <p:blipFill>
          <a:blip r:embed="rId2"/>
          <a:stretch>
            <a:fillRect/>
          </a:stretch>
        </p:blipFill>
        <p:spPr>
          <a:xfrm>
            <a:off x="4573120" y="157603"/>
            <a:ext cx="2110771" cy="2191112"/>
          </a:xfrm>
          <a:prstGeom prst="rect">
            <a:avLst/>
          </a:prstGeom>
        </p:spPr>
      </p:pic>
      <p:pic>
        <p:nvPicPr>
          <p:cNvPr id="7" name="Picture 6" descr="Frontlines-Fuel-Of-War-Game-Pc-Games-Game-Video-Game-Computer-Game-900x1440.jpg"/>
          <p:cNvPicPr>
            <a:picLocks noChangeAspect="1"/>
          </p:cNvPicPr>
          <p:nvPr/>
        </p:nvPicPr>
        <p:blipFill>
          <a:blip r:embed="rId3"/>
          <a:stretch>
            <a:fillRect/>
          </a:stretch>
        </p:blipFill>
        <p:spPr>
          <a:xfrm>
            <a:off x="6793031" y="2363760"/>
            <a:ext cx="2178703" cy="2039039"/>
          </a:xfrm>
          <a:prstGeom prst="rect">
            <a:avLst/>
          </a:prstGeom>
        </p:spPr>
      </p:pic>
      <p:pic>
        <p:nvPicPr>
          <p:cNvPr id="9" name="Picture 8" descr="arlington_national_cemetery.jpg"/>
          <p:cNvPicPr>
            <a:picLocks noChangeAspect="1"/>
          </p:cNvPicPr>
          <p:nvPr/>
        </p:nvPicPr>
        <p:blipFill>
          <a:blip r:embed="rId4"/>
          <a:stretch>
            <a:fillRect/>
          </a:stretch>
        </p:blipFill>
        <p:spPr>
          <a:xfrm>
            <a:off x="122295" y="157603"/>
            <a:ext cx="4450825" cy="4245196"/>
          </a:xfrm>
          <a:prstGeom prst="rect">
            <a:avLst/>
          </a:prstGeom>
        </p:spPr>
      </p:pic>
      <p:pic>
        <p:nvPicPr>
          <p:cNvPr id="10" name="Picture 9" descr="fortress_tank.jpg"/>
          <p:cNvPicPr>
            <a:picLocks noChangeAspect="1"/>
          </p:cNvPicPr>
          <p:nvPr/>
        </p:nvPicPr>
        <p:blipFill>
          <a:blip r:embed="rId5"/>
          <a:stretch>
            <a:fillRect/>
          </a:stretch>
        </p:blipFill>
        <p:spPr>
          <a:xfrm>
            <a:off x="4573120" y="2348716"/>
            <a:ext cx="2114845" cy="2054083"/>
          </a:xfrm>
          <a:prstGeom prst="rect">
            <a:avLst/>
          </a:prstGeom>
        </p:spPr>
      </p:pic>
      <p:pic>
        <p:nvPicPr>
          <p:cNvPr id="11" name="Picture 10" descr="Nuclear-explosion_Wallpaper_66rp.jpg"/>
          <p:cNvPicPr>
            <a:picLocks noChangeAspect="1"/>
          </p:cNvPicPr>
          <p:nvPr/>
        </p:nvPicPr>
        <p:blipFill>
          <a:blip r:embed="rId6"/>
          <a:stretch>
            <a:fillRect/>
          </a:stretch>
        </p:blipFill>
        <p:spPr>
          <a:xfrm>
            <a:off x="6793031" y="157603"/>
            <a:ext cx="2178703" cy="22061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043" y="2439987"/>
            <a:ext cx="8856781" cy="4169428"/>
          </a:xfrm>
        </p:spPr>
        <p:txBody>
          <a:bodyPr>
            <a:normAutofit lnSpcReduction="10000"/>
          </a:bodyPr>
          <a:lstStyle/>
          <a:p>
            <a:pPr>
              <a:buNone/>
            </a:pPr>
            <a:r>
              <a:rPr lang="en-US" dirty="0" smtClean="0">
                <a:solidFill>
                  <a:schemeClr val="tx2">
                    <a:lumMod val="75000"/>
                    <a:lumOff val="25000"/>
                  </a:schemeClr>
                </a:solidFill>
              </a:rPr>
              <a:t>In </a:t>
            </a:r>
            <a:r>
              <a:rPr lang="en-US" i="1" dirty="0" smtClean="0">
                <a:solidFill>
                  <a:schemeClr val="tx2">
                    <a:lumMod val="75000"/>
                    <a:lumOff val="25000"/>
                  </a:schemeClr>
                </a:solidFill>
              </a:rPr>
              <a:t>Brainwashing in Red China </a:t>
            </a:r>
            <a:r>
              <a:rPr lang="en-US" dirty="0" smtClean="0">
                <a:solidFill>
                  <a:schemeClr val="tx2">
                    <a:lumMod val="75000"/>
                    <a:lumOff val="25000"/>
                  </a:schemeClr>
                </a:solidFill>
              </a:rPr>
              <a:t>(1951), Edward Hunter writes that “Our age of gadgets and electronics had discovered the brain and we were learning how to manipulate it. This was something drastically new, like the splitting of the atom, that had come upon this earth in the middle of the twentieth century.”	</a:t>
            </a:r>
          </a:p>
          <a:p>
            <a:pPr>
              <a:buNone/>
            </a:pPr>
            <a:r>
              <a:rPr lang="en-US" dirty="0" smtClean="0">
                <a:solidFill>
                  <a:schemeClr val="tx2">
                    <a:lumMod val="75000"/>
                    <a:lumOff val="25000"/>
                  </a:schemeClr>
                </a:solidFill>
              </a:rPr>
              <a:t>In </a:t>
            </a:r>
            <a:r>
              <a:rPr lang="en-US" i="1" dirty="0" smtClean="0">
                <a:solidFill>
                  <a:schemeClr val="tx2">
                    <a:lumMod val="75000"/>
                    <a:lumOff val="25000"/>
                  </a:schemeClr>
                </a:solidFill>
              </a:rPr>
              <a:t>The Hidden Persuaders</a:t>
            </a:r>
            <a:r>
              <a:rPr lang="en-US" dirty="0" smtClean="0">
                <a:solidFill>
                  <a:schemeClr val="tx2">
                    <a:lumMod val="75000"/>
                    <a:lumOff val="25000"/>
                  </a:schemeClr>
                </a:solidFill>
              </a:rPr>
              <a:t> (1957), Vance Packard claims that Americans had “a packaged soul.” He describes advertising’s newfound reliance on “psycho-seduction” and “subliminal communication.”</a:t>
            </a:r>
          </a:p>
          <a:p>
            <a:pPr>
              <a:buNone/>
            </a:pPr>
            <a:r>
              <a:rPr lang="en-US" dirty="0" smtClean="0">
                <a:solidFill>
                  <a:schemeClr val="tx2">
                    <a:lumMod val="75000"/>
                    <a:lumOff val="25000"/>
                  </a:schemeClr>
                </a:solidFill>
              </a:rPr>
              <a:t>In </a:t>
            </a:r>
            <a:r>
              <a:rPr lang="en-US" i="1" dirty="0" smtClean="0">
                <a:solidFill>
                  <a:schemeClr val="tx2">
                    <a:lumMod val="75000"/>
                    <a:lumOff val="25000"/>
                  </a:schemeClr>
                </a:solidFill>
              </a:rPr>
              <a:t>Every War But One</a:t>
            </a:r>
            <a:r>
              <a:rPr lang="en-US" dirty="0" smtClean="0">
                <a:solidFill>
                  <a:schemeClr val="tx2">
                    <a:lumMod val="75000"/>
                    <a:lumOff val="25000"/>
                  </a:schemeClr>
                </a:solidFill>
              </a:rPr>
              <a:t> (1959), Eugene Kincaid explains the defection of 21 GIs captured during the Korean War. He attributes their defection to “brainwashing,” and to the skillful application by the Chinese of “a highly novel blend of leniency and pressure.”   </a:t>
            </a:r>
            <a:endParaRPr lang="en-US" dirty="0">
              <a:solidFill>
                <a:schemeClr val="tx2">
                  <a:lumMod val="75000"/>
                  <a:lumOff val="25000"/>
                </a:schemeClr>
              </a:solidFill>
            </a:endParaRPr>
          </a:p>
        </p:txBody>
      </p:sp>
      <p:pic>
        <p:nvPicPr>
          <p:cNvPr id="4" name="Picture 3"/>
          <p:cNvPicPr>
            <a:picLocks noChangeAspect="1"/>
          </p:cNvPicPr>
          <p:nvPr/>
        </p:nvPicPr>
        <p:blipFill>
          <a:blip r:embed="rId2"/>
          <a:stretch>
            <a:fillRect/>
          </a:stretch>
        </p:blipFill>
        <p:spPr>
          <a:xfrm>
            <a:off x="0" y="0"/>
            <a:ext cx="2115856" cy="2439987"/>
          </a:xfrm>
          <a:prstGeom prst="rect">
            <a:avLst/>
          </a:prstGeom>
        </p:spPr>
      </p:pic>
      <p:sp>
        <p:nvSpPr>
          <p:cNvPr id="6" name="TextBox 5"/>
          <p:cNvSpPr txBox="1"/>
          <p:nvPr/>
        </p:nvSpPr>
        <p:spPr>
          <a:xfrm>
            <a:off x="2423082" y="651750"/>
            <a:ext cx="5706775" cy="1384995"/>
          </a:xfrm>
          <a:prstGeom prst="rect">
            <a:avLst/>
          </a:prstGeom>
          <a:noFill/>
        </p:spPr>
        <p:txBody>
          <a:bodyPr wrap="square" rtlCol="0">
            <a:spAutoFit/>
          </a:bodyPr>
          <a:lstStyle/>
          <a:p>
            <a:r>
              <a:rPr lang="en-US" sz="2800" dirty="0" smtClean="0"/>
              <a:t>Context: Brainwashing and Subliminal </a:t>
            </a:r>
            <a:r>
              <a:rPr lang="en-US" sz="2800" dirty="0" smtClean="0"/>
              <a:t>Suggestion (where do desires and beliefs come from?)</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61881"/>
            <a:ext cx="7556313" cy="1338319"/>
          </a:xfrm>
        </p:spPr>
        <p:txBody>
          <a:bodyPr/>
          <a:lstStyle/>
          <a:p>
            <a:r>
              <a:rPr lang="en-US" dirty="0" smtClean="0"/>
              <a:t>Conditioned Subjects</a:t>
            </a:r>
            <a:endParaRPr lang="en-US" dirty="0"/>
          </a:p>
        </p:txBody>
      </p:sp>
      <p:sp>
        <p:nvSpPr>
          <p:cNvPr id="3" name="Content Placeholder 2"/>
          <p:cNvSpPr>
            <a:spLocks noGrp="1"/>
          </p:cNvSpPr>
          <p:nvPr>
            <p:ph idx="1"/>
          </p:nvPr>
        </p:nvSpPr>
        <p:spPr>
          <a:xfrm>
            <a:off x="498474" y="1191558"/>
            <a:ext cx="7556313" cy="4934606"/>
          </a:xfrm>
        </p:spPr>
        <p:txBody>
          <a:bodyPr/>
          <a:lstStyle/>
          <a:p>
            <a:r>
              <a:rPr lang="en-US" dirty="0" smtClean="0"/>
              <a:t>“You watch </a:t>
            </a:r>
            <a:r>
              <a:rPr lang="en-US" i="1" dirty="0" smtClean="0"/>
              <a:t>24</a:t>
            </a:r>
            <a:r>
              <a:rPr lang="en-US" dirty="0" smtClean="0"/>
              <a:t> and you know the entire thing is ridiculous, but you can’t help yourself. You want more. We’re like Pavlov’s dog, except rather than a bell, we’re triggered by that digital ticking clock and the </a:t>
            </a:r>
            <a:r>
              <a:rPr lang="en-US" dirty="0" err="1" smtClean="0"/>
              <a:t>Heemp</a:t>
            </a:r>
            <a:r>
              <a:rPr lang="en-US" dirty="0" smtClean="0"/>
              <a:t>! </a:t>
            </a:r>
            <a:r>
              <a:rPr lang="en-US" dirty="0" err="1" smtClean="0"/>
              <a:t>Heemp</a:t>
            </a:r>
            <a:r>
              <a:rPr lang="en-US" dirty="0" smtClean="0"/>
              <a:t>! </a:t>
            </a:r>
            <a:r>
              <a:rPr lang="en-US" dirty="0" err="1" smtClean="0"/>
              <a:t>Heemp</a:t>
            </a:r>
            <a:r>
              <a:rPr lang="en-US" dirty="0" smtClean="0"/>
              <a:t>! Opening each segment.”	</a:t>
            </a:r>
          </a:p>
          <a:p>
            <a:pPr lvl="4"/>
            <a:r>
              <a:rPr lang="en-US" dirty="0" smtClean="0"/>
              <a:t>John </a:t>
            </a:r>
            <a:r>
              <a:rPr lang="en-US" dirty="0" err="1" smtClean="0"/>
              <a:t>Kass</a:t>
            </a:r>
            <a:r>
              <a:rPr lang="en-US" dirty="0" smtClean="0"/>
              <a:t>, </a:t>
            </a:r>
            <a:r>
              <a:rPr lang="en-US" i="1" dirty="0" smtClean="0"/>
              <a:t>The Chicago Tribune</a:t>
            </a:r>
            <a:endParaRPr lang="en-US" i="1" dirty="0"/>
          </a:p>
        </p:txBody>
      </p:sp>
      <p:pic>
        <p:nvPicPr>
          <p:cNvPr id="4" name="Picture 3"/>
          <p:cNvPicPr>
            <a:picLocks noChangeAspect="1"/>
          </p:cNvPicPr>
          <p:nvPr/>
        </p:nvPicPr>
        <p:blipFill>
          <a:blip r:embed="rId2"/>
          <a:stretch>
            <a:fillRect/>
          </a:stretch>
        </p:blipFill>
        <p:spPr>
          <a:xfrm>
            <a:off x="3536405" y="3262257"/>
            <a:ext cx="4518382" cy="338409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dirty="0" smtClean="0"/>
              <a:t>24 </a:t>
            </a:r>
            <a:r>
              <a:rPr lang="en-US" sz="2800" dirty="0" smtClean="0"/>
              <a:t>Season Two Opener</a:t>
            </a:r>
            <a:endParaRPr lang="en-US" sz="2800" dirty="0"/>
          </a:p>
        </p:txBody>
      </p:sp>
      <p:pic>
        <p:nvPicPr>
          <p:cNvPr id="4" name="24Season2Ep1.mov">
            <a:hlinkClick r:id="" action="ppaction://media"/>
          </p:cNvPr>
          <p:cNvPicPr/>
          <p:nvPr>
            <p:ph idx="1"/>
            <a:videoFile r:link="rId1"/>
          </p:nvPr>
        </p:nvPicPr>
        <p:blipFill>
          <a:blip r:embed="rId3"/>
          <a:stretch>
            <a:fillRect/>
          </a:stretch>
        </p:blipFill>
        <p:spPr>
          <a:xfrm>
            <a:off x="498474" y="1534848"/>
            <a:ext cx="7426598" cy="4951065"/>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19365" y="259029"/>
            <a:ext cx="7035422" cy="1341171"/>
          </a:xfrm>
        </p:spPr>
        <p:txBody>
          <a:bodyPr/>
          <a:lstStyle/>
          <a:p>
            <a:r>
              <a:rPr lang="en-US" dirty="0" smtClean="0"/>
              <a:t>“Orientalism”</a:t>
            </a:r>
            <a:endParaRPr lang="en-US" dirty="0"/>
          </a:p>
        </p:txBody>
      </p:sp>
      <p:sp>
        <p:nvSpPr>
          <p:cNvPr id="3" name="Content Placeholder 2"/>
          <p:cNvSpPr>
            <a:spLocks noGrp="1"/>
          </p:cNvSpPr>
          <p:nvPr>
            <p:ph idx="1"/>
          </p:nvPr>
        </p:nvSpPr>
        <p:spPr>
          <a:xfrm>
            <a:off x="0" y="1011048"/>
            <a:ext cx="7110491" cy="5732060"/>
          </a:xfrm>
        </p:spPr>
        <p:txBody>
          <a:bodyPr>
            <a:normAutofit fontScale="92500" lnSpcReduction="10000"/>
          </a:bodyPr>
          <a:lstStyle/>
          <a:p>
            <a:r>
              <a:rPr lang="en-US" dirty="0" smtClean="0">
                <a:solidFill>
                  <a:schemeClr val="tx1"/>
                </a:solidFill>
              </a:rPr>
              <a:t>“. . . modern Occidental reactions to Islam have been dominated by a type of thinking that may still be called Orientalist. The general basis of Orientalist thought is an imaginative geography dividing the word into two unequal parts, the larger and ‘different’ one called the Orient, the other, also known as </a:t>
            </a:r>
            <a:r>
              <a:rPr lang="en-US" i="1" dirty="0" smtClean="0">
                <a:solidFill>
                  <a:schemeClr val="tx1"/>
                </a:solidFill>
              </a:rPr>
              <a:t>our</a:t>
            </a:r>
            <a:r>
              <a:rPr lang="en-US" dirty="0" smtClean="0">
                <a:solidFill>
                  <a:schemeClr val="tx1"/>
                </a:solidFill>
              </a:rPr>
              <a:t> world, called the Occident or the West.”</a:t>
            </a:r>
          </a:p>
          <a:p>
            <a:r>
              <a:rPr lang="en-US" dirty="0" smtClean="0">
                <a:solidFill>
                  <a:schemeClr val="tx1"/>
                </a:solidFill>
              </a:rPr>
              <a:t>“So far as the United States seems to be concerned, it is only a slight overstatement to say that Muslims and Arabs are essentially seen as either oil suppliers or potential terrorists. Very little of the detail, the human density, the passion of Arab-Moslem life has entered the awareness of even those people whose profession it is to report the Arab world. What we have, instead, is a series of crude, </a:t>
            </a:r>
            <a:r>
              <a:rPr lang="en-US" dirty="0" err="1" smtClean="0">
                <a:solidFill>
                  <a:schemeClr val="tx1"/>
                </a:solidFill>
              </a:rPr>
              <a:t>essentialized</a:t>
            </a:r>
            <a:r>
              <a:rPr lang="en-US" dirty="0" smtClean="0">
                <a:solidFill>
                  <a:schemeClr val="tx1"/>
                </a:solidFill>
              </a:rPr>
              <a:t> caricatures of the Islamic world, presented in such a way as to make that world vulnerable to military aggression.”</a:t>
            </a:r>
          </a:p>
          <a:p>
            <a:pPr>
              <a:buNone/>
            </a:pPr>
            <a:r>
              <a:rPr lang="en-US" dirty="0" smtClean="0"/>
              <a:t>		Edward Said, </a:t>
            </a:r>
            <a:r>
              <a:rPr lang="en-US" dirty="0" smtClean="0">
                <a:hlinkClick r:id="rId2" tooltip="The Nation"/>
              </a:rPr>
              <a:t>The Nation</a:t>
            </a:r>
            <a:r>
              <a:rPr lang="en-US" i="1" dirty="0" smtClean="0"/>
              <a:t>, </a:t>
            </a:r>
            <a:r>
              <a:rPr lang="en-US" dirty="0" smtClean="0"/>
              <a:t>April 26, 1980</a:t>
            </a:r>
          </a:p>
          <a:p>
            <a:endParaRPr lang="en-US" dirty="0"/>
          </a:p>
        </p:txBody>
      </p:sp>
      <p:pic>
        <p:nvPicPr>
          <p:cNvPr id="4" name="Picture 3"/>
          <p:cNvPicPr>
            <a:picLocks noChangeAspect="1"/>
          </p:cNvPicPr>
          <p:nvPr/>
        </p:nvPicPr>
        <p:blipFill>
          <a:blip r:embed="rId3"/>
          <a:stretch>
            <a:fillRect/>
          </a:stretch>
        </p:blipFill>
        <p:spPr>
          <a:xfrm>
            <a:off x="7137550" y="2665490"/>
            <a:ext cx="1834474" cy="284883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96426" y="1365455"/>
            <a:ext cx="7358361" cy="1897983"/>
          </a:xfrm>
        </p:spPr>
        <p:txBody>
          <a:bodyPr/>
          <a:lstStyle/>
          <a:p>
            <a:r>
              <a:rPr lang="en-US" sz="2000" dirty="0" smtClean="0">
                <a:solidFill>
                  <a:srgbClr val="660066"/>
                </a:solidFill>
                <a:ea typeface="Times New Roman"/>
                <a:cs typeface="Times New Roman"/>
              </a:rPr>
              <a:t>“The antagonism [between Good and Evil] is everywhere, and in every one of us. . . . Might not any inoffensive person be a potential terrorist? If </a:t>
            </a:r>
            <a:r>
              <a:rPr lang="en-US" sz="2000" i="1" dirty="0" smtClean="0">
                <a:solidFill>
                  <a:srgbClr val="660066"/>
                </a:solidFill>
                <a:ea typeface="Times New Roman"/>
                <a:cs typeface="Times New Roman"/>
              </a:rPr>
              <a:t>they</a:t>
            </a:r>
            <a:r>
              <a:rPr lang="en-US" sz="2000" dirty="0" smtClean="0">
                <a:solidFill>
                  <a:srgbClr val="660066"/>
                </a:solidFill>
                <a:ea typeface="Times New Roman"/>
                <a:cs typeface="Times New Roman"/>
              </a:rPr>
              <a:t> could pass unnoticed, then each of us is a criminal going unnoticed (every plane also becomes suspect), and in the end, this is no doubt true.”</a:t>
            </a:r>
            <a:br>
              <a:rPr lang="en-US" sz="2000" dirty="0" smtClean="0">
                <a:solidFill>
                  <a:srgbClr val="660066"/>
                </a:solidFill>
                <a:ea typeface="Times New Roman"/>
                <a:cs typeface="Times New Roman"/>
              </a:rPr>
            </a:br>
            <a:r>
              <a:rPr lang="en-US" sz="2000" dirty="0" smtClean="0">
                <a:solidFill>
                  <a:srgbClr val="660066"/>
                </a:solidFill>
                <a:ea typeface="Times New Roman"/>
                <a:cs typeface="Times New Roman"/>
              </a:rPr>
              <a:t>			</a:t>
            </a:r>
            <a:r>
              <a:rPr lang="en-US" sz="2000" dirty="0" err="1" smtClean="0">
                <a:solidFill>
                  <a:srgbClr val="660066"/>
                </a:solidFill>
                <a:ea typeface="Times New Roman"/>
                <a:cs typeface="Times New Roman"/>
              </a:rPr>
              <a:t>Baudrillard</a:t>
            </a:r>
            <a:r>
              <a:rPr lang="en-US" sz="2400" dirty="0" smtClean="0">
                <a:solidFill>
                  <a:srgbClr val="660066"/>
                </a:solidFill>
                <a:ea typeface="Times New Roman"/>
                <a:cs typeface="Times New Roman"/>
              </a:rPr>
              <a:t/>
            </a:r>
            <a:br>
              <a:rPr lang="en-US" sz="2400" dirty="0" smtClean="0">
                <a:solidFill>
                  <a:srgbClr val="660066"/>
                </a:solidFill>
                <a:ea typeface="Times New Roman"/>
                <a:cs typeface="Times New Roman"/>
              </a:rPr>
            </a:br>
            <a:endParaRPr lang="en-US" sz="2400" dirty="0">
              <a:solidFill>
                <a:srgbClr val="660066"/>
              </a:solidFill>
            </a:endParaRPr>
          </a:p>
        </p:txBody>
      </p:sp>
      <p:pic>
        <p:nvPicPr>
          <p:cNvPr id="4" name="Content Placeholder 3" descr="evil-inside-2011-dvdrip-xvid-ptpower.jpg"/>
          <p:cNvPicPr>
            <a:picLocks noGrp="1" noChangeAspect="1"/>
          </p:cNvPicPr>
          <p:nvPr>
            <p:ph idx="1"/>
          </p:nvPr>
        </p:nvPicPr>
        <p:blipFill>
          <a:blip r:embed="rId2"/>
          <a:srcRect l="-154722" r="-154722"/>
          <a:stretch>
            <a:fillRect/>
          </a:stretch>
        </p:blipFill>
        <p:spPr>
          <a:xfrm>
            <a:off x="-2995407" y="3263439"/>
            <a:ext cx="8958327" cy="3231397"/>
          </a:xfrm>
        </p:spPr>
      </p:pic>
      <p:sp>
        <p:nvSpPr>
          <p:cNvPr id="5" name="TextBox 4"/>
          <p:cNvSpPr txBox="1"/>
          <p:nvPr/>
        </p:nvSpPr>
        <p:spPr>
          <a:xfrm>
            <a:off x="2799358" y="3891548"/>
            <a:ext cx="5953756" cy="2585323"/>
          </a:xfrm>
          <a:prstGeom prst="rect">
            <a:avLst/>
          </a:prstGeom>
          <a:noFill/>
        </p:spPr>
        <p:txBody>
          <a:bodyPr wrap="square" rtlCol="0">
            <a:spAutoFit/>
          </a:bodyPr>
          <a:lstStyle/>
          <a:p>
            <a:r>
              <a:rPr lang="en-US" dirty="0" smtClean="0">
                <a:solidFill>
                  <a:schemeClr val="accent1"/>
                </a:solidFill>
              </a:rPr>
              <a:t>“Discrete individuals and groups become, in the </a:t>
            </a:r>
            <a:r>
              <a:rPr lang="en-US" dirty="0" err="1" smtClean="0">
                <a:solidFill>
                  <a:schemeClr val="accent1"/>
                </a:solidFill>
              </a:rPr>
              <a:t>countersubversive</a:t>
            </a:r>
            <a:r>
              <a:rPr lang="en-US" dirty="0" smtClean="0">
                <a:solidFill>
                  <a:schemeClr val="accent1"/>
                </a:solidFill>
              </a:rPr>
              <a:t> imagination, members of a single political body directed by its head. The </a:t>
            </a:r>
            <a:r>
              <a:rPr lang="en-US" dirty="0" err="1" smtClean="0">
                <a:solidFill>
                  <a:schemeClr val="accent1"/>
                </a:solidFill>
              </a:rPr>
              <a:t>countersubversive</a:t>
            </a:r>
            <a:r>
              <a:rPr lang="en-US" dirty="0" smtClean="0">
                <a:solidFill>
                  <a:schemeClr val="accent1"/>
                </a:solidFill>
              </a:rPr>
              <a:t> needs monsters to give shape to his anxieties and to permit him to indulge his forbidden desires. Demonization allows the </a:t>
            </a:r>
            <a:r>
              <a:rPr lang="en-US" dirty="0" err="1" smtClean="0">
                <a:solidFill>
                  <a:schemeClr val="accent1"/>
                </a:solidFill>
              </a:rPr>
              <a:t>countersubversive</a:t>
            </a:r>
            <a:r>
              <a:rPr lang="en-US" dirty="0" smtClean="0">
                <a:solidFill>
                  <a:schemeClr val="accent1"/>
                </a:solidFill>
              </a:rPr>
              <a:t>, in the name of battling the subversive, to imitate his enemy.”</a:t>
            </a:r>
          </a:p>
          <a:p>
            <a:r>
              <a:rPr lang="en-US" dirty="0" smtClean="0">
                <a:solidFill>
                  <a:schemeClr val="accent1"/>
                </a:solidFill>
              </a:rPr>
              <a:t>		Michael Rogin, </a:t>
            </a:r>
            <a:r>
              <a:rPr lang="en-US" i="1" dirty="0" smtClean="0">
                <a:solidFill>
                  <a:schemeClr val="accent1"/>
                </a:solidFill>
              </a:rPr>
              <a:t>Ronald Reagan: The Movie</a:t>
            </a:r>
            <a:r>
              <a:rPr lang="en-US" dirty="0" smtClean="0">
                <a:solidFill>
                  <a:schemeClr val="accent1"/>
                </a:solidFill>
              </a:rPr>
              <a:t>, xiii</a:t>
            </a:r>
            <a:endParaRPr lang="en-US" dirty="0">
              <a:solidFill>
                <a:schemeClr val="accent1"/>
              </a:solidFill>
            </a:endParaRPr>
          </a:p>
        </p:txBody>
      </p:sp>
      <p:sp>
        <p:nvSpPr>
          <p:cNvPr id="6" name="TextBox 5"/>
          <p:cNvSpPr txBox="1"/>
          <p:nvPr/>
        </p:nvSpPr>
        <p:spPr>
          <a:xfrm>
            <a:off x="914912" y="232126"/>
            <a:ext cx="6117621" cy="461665"/>
          </a:xfrm>
          <a:prstGeom prst="rect">
            <a:avLst/>
          </a:prstGeom>
          <a:noFill/>
        </p:spPr>
        <p:txBody>
          <a:bodyPr wrap="square" rtlCol="0">
            <a:spAutoFit/>
          </a:bodyPr>
          <a:lstStyle/>
          <a:p>
            <a:r>
              <a:rPr lang="en-US" sz="2400" dirty="0" smtClean="0"/>
              <a:t>From Macro to Micro: The Evil Inside</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Inappropriate Desire</a:t>
            </a:r>
            <a:br>
              <a:rPr lang="en-US" dirty="0" smtClean="0"/>
            </a:br>
            <a:endParaRPr lang="en-US" dirty="0"/>
          </a:p>
        </p:txBody>
      </p:sp>
      <p:sp>
        <p:nvSpPr>
          <p:cNvPr id="3" name="Content Placeholder 2"/>
          <p:cNvSpPr>
            <a:spLocks noGrp="1"/>
          </p:cNvSpPr>
          <p:nvPr>
            <p:ph idx="1"/>
          </p:nvPr>
        </p:nvSpPr>
        <p:spPr>
          <a:xfrm>
            <a:off x="498474" y="1799220"/>
            <a:ext cx="7556313" cy="4326943"/>
          </a:xfrm>
        </p:spPr>
        <p:txBody>
          <a:bodyPr/>
          <a:lstStyle/>
          <a:p>
            <a:r>
              <a:rPr lang="en-US" dirty="0" smtClean="0">
                <a:solidFill>
                  <a:schemeClr val="tx1"/>
                </a:solidFill>
              </a:rPr>
              <a:t>Jack’s Rage, and his Love for Kim</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1084601" y="2706048"/>
            <a:ext cx="2489200" cy="3543300"/>
          </a:xfrm>
          <a:prstGeom prst="rect">
            <a:avLst/>
          </a:prstGeom>
        </p:spPr>
      </p:pic>
      <p:sp>
        <p:nvSpPr>
          <p:cNvPr id="5" name="TextBox 4"/>
          <p:cNvSpPr txBox="1"/>
          <p:nvPr/>
        </p:nvSpPr>
        <p:spPr>
          <a:xfrm>
            <a:off x="4558771" y="2434239"/>
            <a:ext cx="3126015" cy="1200329"/>
          </a:xfrm>
          <a:prstGeom prst="rect">
            <a:avLst/>
          </a:prstGeom>
          <a:noFill/>
        </p:spPr>
        <p:txBody>
          <a:bodyPr wrap="square" rtlCol="0">
            <a:spAutoFit/>
          </a:bodyPr>
          <a:lstStyle/>
          <a:p>
            <a:r>
              <a:rPr lang="en-US" dirty="0" smtClean="0"/>
              <a:t>Video: “Jack and Kim”</a:t>
            </a:r>
          </a:p>
          <a:p>
            <a:endParaRPr lang="en-US" dirty="0" smtClean="0"/>
          </a:p>
          <a:p>
            <a:r>
              <a:rPr lang="en-US" dirty="0" smtClean="0"/>
              <a:t>https://</a:t>
            </a:r>
            <a:r>
              <a:rPr lang="en-US" dirty="0" err="1" smtClean="0"/>
              <a:t>www.youtube.com/watch?v</a:t>
            </a:r>
            <a:r>
              <a:rPr lang="en-US" dirty="0" smtClean="0"/>
              <a:t>=kUQmzQ90jFI</a:t>
            </a:r>
            <a:endParaRPr lang="en-US" dirty="0"/>
          </a:p>
        </p:txBody>
      </p:sp>
      <p:pic>
        <p:nvPicPr>
          <p:cNvPr id="7" name="Picture 6"/>
          <p:cNvPicPr>
            <a:picLocks noChangeAspect="1"/>
          </p:cNvPicPr>
          <p:nvPr/>
        </p:nvPicPr>
        <p:blipFill>
          <a:blip r:embed="rId3"/>
          <a:stretch>
            <a:fillRect/>
          </a:stretch>
        </p:blipFill>
        <p:spPr>
          <a:xfrm>
            <a:off x="5070204" y="4148133"/>
            <a:ext cx="2984583" cy="21012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1754" y="1025800"/>
            <a:ext cx="6146202" cy="1457286"/>
          </a:xfrm>
        </p:spPr>
        <p:txBody>
          <a:bodyPr/>
          <a:lstStyle/>
          <a:p>
            <a:r>
              <a:rPr lang="en-US" sz="2800" dirty="0" smtClean="0"/>
              <a:t>Wha</a:t>
            </a:r>
            <a:r>
              <a:rPr lang="en-US" sz="2800" dirty="0" smtClean="0"/>
              <a:t>t kind of an agent i</a:t>
            </a:r>
            <a:r>
              <a:rPr lang="en-US" sz="2800" dirty="0" smtClean="0"/>
              <a:t>s </a:t>
            </a:r>
            <a:r>
              <a:rPr lang="en-US" sz="2800" dirty="0" smtClean="0"/>
              <a:t>Nicholas </a:t>
            </a:r>
            <a:r>
              <a:rPr lang="en-US" sz="2800" dirty="0" smtClean="0"/>
              <a:t>Brody? Is he brainwashed </a:t>
            </a:r>
            <a:r>
              <a:rPr lang="en-US" sz="2800" dirty="0" smtClean="0"/>
              <a:t>or</a:t>
            </a:r>
            <a:r>
              <a:rPr lang="en-US" sz="2800" dirty="0" smtClean="0"/>
              <a:t> converted</a:t>
            </a:r>
            <a:r>
              <a:rPr lang="en-US" sz="2800" dirty="0" smtClean="0"/>
              <a:t>?</a:t>
            </a:r>
            <a:endParaRPr lang="en-US" sz="2800" dirty="0"/>
          </a:p>
        </p:txBody>
      </p:sp>
      <p:pic>
        <p:nvPicPr>
          <p:cNvPr id="4" name="Picture 3"/>
          <p:cNvPicPr>
            <a:picLocks noChangeAspect="1"/>
          </p:cNvPicPr>
          <p:nvPr/>
        </p:nvPicPr>
        <p:blipFill>
          <a:blip r:embed="rId2"/>
          <a:stretch>
            <a:fillRect/>
          </a:stretch>
        </p:blipFill>
        <p:spPr>
          <a:xfrm>
            <a:off x="4797417" y="3954439"/>
            <a:ext cx="3811833" cy="2300474"/>
          </a:xfrm>
          <a:prstGeom prst="rect">
            <a:avLst/>
          </a:prstGeom>
        </p:spPr>
      </p:pic>
      <p:sp>
        <p:nvSpPr>
          <p:cNvPr id="5" name="TextBox 4"/>
          <p:cNvSpPr txBox="1"/>
          <p:nvPr/>
        </p:nvSpPr>
        <p:spPr>
          <a:xfrm>
            <a:off x="680639" y="2800597"/>
            <a:ext cx="3710308" cy="646331"/>
          </a:xfrm>
          <a:prstGeom prst="rect">
            <a:avLst/>
          </a:prstGeom>
          <a:noFill/>
        </p:spPr>
        <p:txBody>
          <a:bodyPr wrap="square" rtlCol="0">
            <a:spAutoFit/>
          </a:bodyPr>
          <a:lstStyle/>
          <a:p>
            <a:r>
              <a:rPr lang="en-US" dirty="0" smtClean="0"/>
              <a:t>Raymond Shaw is not converted to any belief system. </a:t>
            </a:r>
            <a:endParaRPr lang="en-US" dirty="0"/>
          </a:p>
        </p:txBody>
      </p:sp>
      <p:pic>
        <p:nvPicPr>
          <p:cNvPr id="6" name="Picture 5"/>
          <p:cNvPicPr>
            <a:picLocks noChangeAspect="1"/>
          </p:cNvPicPr>
          <p:nvPr/>
        </p:nvPicPr>
        <p:blipFill>
          <a:blip r:embed="rId3"/>
          <a:stretch>
            <a:fillRect/>
          </a:stretch>
        </p:blipFill>
        <p:spPr>
          <a:xfrm>
            <a:off x="498474" y="3954439"/>
            <a:ext cx="4000824" cy="2300474"/>
          </a:xfrm>
          <a:prstGeom prst="rect">
            <a:avLst/>
          </a:prstGeom>
        </p:spPr>
      </p:pic>
      <p:sp>
        <p:nvSpPr>
          <p:cNvPr id="7" name="TextBox 6"/>
          <p:cNvSpPr txBox="1"/>
          <p:nvPr/>
        </p:nvSpPr>
        <p:spPr>
          <a:xfrm>
            <a:off x="4797417" y="2800596"/>
            <a:ext cx="3811833" cy="923330"/>
          </a:xfrm>
          <a:prstGeom prst="rect">
            <a:avLst/>
          </a:prstGeom>
          <a:noFill/>
        </p:spPr>
        <p:txBody>
          <a:bodyPr wrap="square" rtlCol="0">
            <a:spAutoFit/>
          </a:bodyPr>
          <a:lstStyle/>
          <a:p>
            <a:r>
              <a:rPr lang="en-US" dirty="0" smtClean="0"/>
              <a:t>Brody</a:t>
            </a:r>
            <a:r>
              <a:rPr lang="en-US" dirty="0" smtClean="0"/>
              <a:t> converts to Islam and comes </a:t>
            </a:r>
            <a:r>
              <a:rPr lang="en-US" dirty="0" smtClean="0"/>
              <a:t>to believe in Abu </a:t>
            </a:r>
            <a:r>
              <a:rPr lang="en-US" dirty="0" err="1" smtClean="0"/>
              <a:t>Nazir’s</a:t>
            </a:r>
            <a:r>
              <a:rPr lang="en-US" dirty="0" smtClean="0"/>
              <a:t> cause. Or does he?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8690" y="374498"/>
            <a:ext cx="7436097" cy="1225702"/>
          </a:xfrm>
        </p:spPr>
        <p:txBody>
          <a:bodyPr/>
          <a:lstStyle/>
          <a:p>
            <a:r>
              <a:rPr lang="en-US" dirty="0" smtClean="0"/>
              <a:t>The Terrorist Within: Unconscious </a:t>
            </a:r>
            <a:r>
              <a:rPr lang="en-US" dirty="0" smtClean="0"/>
              <a:t>Processes</a:t>
            </a:r>
            <a:endParaRPr lang="en-US" dirty="0"/>
          </a:p>
        </p:txBody>
      </p:sp>
      <p:sp>
        <p:nvSpPr>
          <p:cNvPr id="3" name="Content Placeholder 2"/>
          <p:cNvSpPr>
            <a:spLocks noGrp="1"/>
          </p:cNvSpPr>
          <p:nvPr>
            <p:ph idx="1"/>
          </p:nvPr>
        </p:nvSpPr>
        <p:spPr>
          <a:xfrm>
            <a:off x="498474" y="1734090"/>
            <a:ext cx="7556313" cy="4392073"/>
          </a:xfrm>
        </p:spPr>
        <p:txBody>
          <a:bodyPr/>
          <a:lstStyle/>
          <a:p>
            <a:r>
              <a:rPr lang="en-US" dirty="0" smtClean="0"/>
              <a:t>Opening: </a:t>
            </a:r>
            <a:r>
              <a:rPr lang="en-US" dirty="0" smtClean="0">
                <a:hlinkClick r:id="rId2"/>
              </a:rPr>
              <a:t>http://videos.nymag.com/video/Opening-Credits-Homeland#c=GPW04R137JDPW6CY&amp;t=Opening%20Credits:%20%27Homeland%27</a:t>
            </a:r>
            <a:endParaRPr lang="en-US" dirty="0" smtClean="0"/>
          </a:p>
          <a:p>
            <a:r>
              <a:rPr lang="en-US" dirty="0" err="1" smtClean="0"/>
              <a:t>Commentary:</a:t>
            </a:r>
            <a:r>
              <a:rPr lang="en-US" dirty="0" err="1" smtClean="0">
                <a:hlinkClick r:id="rId3"/>
              </a:rPr>
              <a:t>https://www.youtube.com/watch?v</a:t>
            </a:r>
            <a:r>
              <a:rPr lang="en-US" dirty="0" smtClean="0">
                <a:hlinkClick r:id="rId3"/>
              </a:rPr>
              <a:t>=Bmt7rhwXHkI</a:t>
            </a:r>
            <a:endParaRPr lang="en-US" dirty="0" smtClean="0"/>
          </a:p>
          <a:p>
            <a:endParaRPr lang="en-US" dirty="0" smtClean="0"/>
          </a:p>
        </p:txBody>
      </p:sp>
      <p:pic>
        <p:nvPicPr>
          <p:cNvPr id="4" name="Picture 3"/>
          <p:cNvPicPr>
            <a:picLocks noChangeAspect="1"/>
          </p:cNvPicPr>
          <p:nvPr/>
        </p:nvPicPr>
        <p:blipFill>
          <a:blip r:embed="rId4"/>
          <a:stretch>
            <a:fillRect/>
          </a:stretch>
        </p:blipFill>
        <p:spPr>
          <a:xfrm>
            <a:off x="2993763" y="3989220"/>
            <a:ext cx="4308412" cy="267840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492345" y="484094"/>
            <a:ext cx="4562442" cy="1116106"/>
          </a:xfrm>
        </p:spPr>
        <p:txBody>
          <a:bodyPr/>
          <a:lstStyle/>
          <a:p>
            <a:r>
              <a:rPr lang="en-US" sz="2800" dirty="0" smtClean="0"/>
              <a:t>What role does jazz play on </a:t>
            </a:r>
            <a:r>
              <a:rPr lang="en-US" sz="2800" i="1" dirty="0" smtClean="0"/>
              <a:t>Homeland</a:t>
            </a:r>
            <a:r>
              <a:rPr lang="en-US" sz="2800" dirty="0" smtClean="0"/>
              <a:t>?</a:t>
            </a:r>
            <a:endParaRPr lang="en-US" sz="2800" dirty="0"/>
          </a:p>
        </p:txBody>
      </p:sp>
      <p:pic>
        <p:nvPicPr>
          <p:cNvPr id="4" name="Picture 3"/>
          <p:cNvPicPr>
            <a:picLocks noChangeAspect="1"/>
          </p:cNvPicPr>
          <p:nvPr/>
        </p:nvPicPr>
        <p:blipFill>
          <a:blip r:embed="rId2"/>
          <a:stretch>
            <a:fillRect/>
          </a:stretch>
        </p:blipFill>
        <p:spPr>
          <a:xfrm>
            <a:off x="602324" y="154261"/>
            <a:ext cx="2281369" cy="2891877"/>
          </a:xfrm>
          <a:prstGeom prst="rect">
            <a:avLst/>
          </a:prstGeom>
        </p:spPr>
      </p:pic>
      <p:sp>
        <p:nvSpPr>
          <p:cNvPr id="6" name="TextBox 5"/>
          <p:cNvSpPr txBox="1"/>
          <p:nvPr/>
        </p:nvSpPr>
        <p:spPr>
          <a:xfrm>
            <a:off x="700097" y="3025968"/>
            <a:ext cx="2279385" cy="369332"/>
          </a:xfrm>
          <a:prstGeom prst="rect">
            <a:avLst/>
          </a:prstGeom>
          <a:noFill/>
        </p:spPr>
        <p:txBody>
          <a:bodyPr wrap="square" rtlCol="0">
            <a:spAutoFit/>
          </a:bodyPr>
          <a:lstStyle/>
          <a:p>
            <a:r>
              <a:rPr lang="en-US" dirty="0" smtClean="0"/>
              <a:t>Louis Armstrong</a:t>
            </a:r>
            <a:endParaRPr lang="en-US" dirty="0"/>
          </a:p>
        </p:txBody>
      </p:sp>
      <p:sp>
        <p:nvSpPr>
          <p:cNvPr id="7" name="Rectangle 6"/>
          <p:cNvSpPr/>
          <p:nvPr/>
        </p:nvSpPr>
        <p:spPr>
          <a:xfrm>
            <a:off x="3386516" y="2136339"/>
            <a:ext cx="5193744" cy="4247317"/>
          </a:xfrm>
          <a:prstGeom prst="rect">
            <a:avLst/>
          </a:prstGeom>
        </p:spPr>
        <p:txBody>
          <a:bodyPr wrap="square">
            <a:spAutoFit/>
          </a:bodyPr>
          <a:lstStyle/>
          <a:p>
            <a:r>
              <a:rPr lang="en-US" dirty="0" smtClean="0"/>
              <a:t>Carrie listens “to a version of </a:t>
            </a:r>
            <a:r>
              <a:rPr lang="en-US" dirty="0" err="1" smtClean="0"/>
              <a:t>Thelonious</a:t>
            </a:r>
            <a:r>
              <a:rPr lang="en-US" dirty="0" smtClean="0"/>
              <a:t> Monk's standard ‘Straight, No Chaser,’ while driving to a meeting at CIA headquarters in Washington. Monk was hospitalized at various points in his career due to an unspecified mental illness and there has been some debate about whether he could have had a schizophrenic or bipolar disorder. (In fact, jazz and schizophrenia have long been linked. It is argued that New Orleans </a:t>
            </a:r>
            <a:r>
              <a:rPr lang="en-US" dirty="0" err="1" smtClean="0"/>
              <a:t>cornetist</a:t>
            </a:r>
            <a:r>
              <a:rPr lang="en-US" dirty="0" smtClean="0"/>
              <a:t> Buddy Bolden, the ‘inventor of jazz,’ improvised the music he played as his schizophrenia did not allow him to read music, evolving ragtime into a more free form of music in the process.)”</a:t>
            </a:r>
          </a:p>
          <a:p>
            <a:r>
              <a:rPr lang="en-US" dirty="0" smtClean="0"/>
              <a:t>			The Guardian, 4/26/12</a:t>
            </a:r>
            <a:endParaRPr lang="en-US" dirty="0"/>
          </a:p>
        </p:txBody>
      </p:sp>
      <p:pic>
        <p:nvPicPr>
          <p:cNvPr id="8" name="Picture 7"/>
          <p:cNvPicPr>
            <a:picLocks noChangeAspect="1"/>
          </p:cNvPicPr>
          <p:nvPr/>
        </p:nvPicPr>
        <p:blipFill>
          <a:blip r:embed="rId3"/>
          <a:stretch>
            <a:fillRect/>
          </a:stretch>
        </p:blipFill>
        <p:spPr>
          <a:xfrm>
            <a:off x="555084" y="3519466"/>
            <a:ext cx="2328609" cy="2864190"/>
          </a:xfrm>
          <a:prstGeom prst="rect">
            <a:avLst/>
          </a:prstGeom>
        </p:spPr>
      </p:pic>
      <p:sp>
        <p:nvSpPr>
          <p:cNvPr id="9" name="TextBox 8"/>
          <p:cNvSpPr txBox="1"/>
          <p:nvPr/>
        </p:nvSpPr>
        <p:spPr>
          <a:xfrm>
            <a:off x="602324" y="6383656"/>
            <a:ext cx="2784192" cy="369332"/>
          </a:xfrm>
          <a:prstGeom prst="rect">
            <a:avLst/>
          </a:prstGeom>
          <a:noFill/>
        </p:spPr>
        <p:txBody>
          <a:bodyPr wrap="square" rtlCol="0">
            <a:spAutoFit/>
          </a:bodyPr>
          <a:lstStyle/>
          <a:p>
            <a:r>
              <a:rPr lang="en-US" dirty="0" err="1" smtClean="0"/>
              <a:t>Thelonious</a:t>
            </a:r>
            <a:r>
              <a:rPr lang="en-US" dirty="0" smtClean="0"/>
              <a:t> Monk</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Jazz Codes</a:t>
            </a:r>
            <a:endParaRPr lang="en-US" dirty="0"/>
          </a:p>
        </p:txBody>
      </p:sp>
      <p:pic>
        <p:nvPicPr>
          <p:cNvPr id="4" name="Picture 3"/>
          <p:cNvPicPr>
            <a:picLocks noChangeAspect="1"/>
          </p:cNvPicPr>
          <p:nvPr/>
        </p:nvPicPr>
        <p:blipFill>
          <a:blip r:embed="rId2"/>
          <a:stretch>
            <a:fillRect/>
          </a:stretch>
        </p:blipFill>
        <p:spPr>
          <a:xfrm>
            <a:off x="5823148" y="3565689"/>
            <a:ext cx="3063617" cy="3031124"/>
          </a:xfrm>
          <a:prstGeom prst="rect">
            <a:avLst/>
          </a:prstGeom>
        </p:spPr>
      </p:pic>
      <p:pic>
        <p:nvPicPr>
          <p:cNvPr id="5" name="Picture 4"/>
          <p:cNvPicPr>
            <a:picLocks noChangeAspect="1"/>
          </p:cNvPicPr>
          <p:nvPr/>
        </p:nvPicPr>
        <p:blipFill>
          <a:blip r:embed="rId3"/>
          <a:stretch>
            <a:fillRect/>
          </a:stretch>
        </p:blipFill>
        <p:spPr>
          <a:xfrm>
            <a:off x="4808000" y="484094"/>
            <a:ext cx="2565045" cy="2593027"/>
          </a:xfrm>
          <a:prstGeom prst="rect">
            <a:avLst/>
          </a:prstGeom>
        </p:spPr>
      </p:pic>
      <p:pic>
        <p:nvPicPr>
          <p:cNvPr id="6" name="Picture 5"/>
          <p:cNvPicPr>
            <a:picLocks noChangeAspect="1"/>
          </p:cNvPicPr>
          <p:nvPr/>
        </p:nvPicPr>
        <p:blipFill>
          <a:blip r:embed="rId4"/>
          <a:stretch>
            <a:fillRect/>
          </a:stretch>
        </p:blipFill>
        <p:spPr>
          <a:xfrm>
            <a:off x="632161" y="3983931"/>
            <a:ext cx="4334396" cy="2422857"/>
          </a:xfrm>
          <a:prstGeom prst="rect">
            <a:avLst/>
          </a:prstGeom>
        </p:spPr>
      </p:pic>
      <p:sp>
        <p:nvSpPr>
          <p:cNvPr id="7" name="TextBox 6"/>
          <p:cNvSpPr txBox="1"/>
          <p:nvPr/>
        </p:nvSpPr>
        <p:spPr>
          <a:xfrm>
            <a:off x="1025724" y="1600200"/>
            <a:ext cx="2955060" cy="369332"/>
          </a:xfrm>
          <a:prstGeom prst="rect">
            <a:avLst/>
          </a:prstGeom>
          <a:noFill/>
        </p:spPr>
        <p:txBody>
          <a:bodyPr wrap="square" rtlCol="0">
            <a:spAutoFit/>
          </a:bodyPr>
          <a:lstStyle/>
          <a:p>
            <a:r>
              <a:rPr lang="en-US" dirty="0" smtClean="0"/>
              <a:t>Clip: Carrie in Jazz Bar</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676818"/>
            <a:ext cx="7556313" cy="923382"/>
          </a:xfrm>
        </p:spPr>
        <p:txBody>
          <a:bodyPr/>
          <a:lstStyle/>
          <a:p>
            <a:r>
              <a:rPr lang="en-US" dirty="0" smtClean="0"/>
              <a:t>Texts and Contexts</a:t>
            </a:r>
            <a:endParaRPr lang="en-US" dirty="0"/>
          </a:p>
        </p:txBody>
      </p:sp>
      <p:sp>
        <p:nvSpPr>
          <p:cNvPr id="3" name="Content Placeholder 2"/>
          <p:cNvSpPr>
            <a:spLocks noGrp="1"/>
          </p:cNvSpPr>
          <p:nvPr>
            <p:ph idx="1"/>
          </p:nvPr>
        </p:nvSpPr>
        <p:spPr>
          <a:xfrm>
            <a:off x="498474" y="2456597"/>
            <a:ext cx="7556313" cy="2506732"/>
          </a:xfrm>
        </p:spPr>
        <p:txBody>
          <a:bodyPr>
            <a:normAutofit lnSpcReduction="10000"/>
          </a:bodyPr>
          <a:lstStyle/>
          <a:p>
            <a:r>
              <a:rPr lang="en-US" dirty="0" smtClean="0">
                <a:solidFill>
                  <a:schemeClr val="tx1"/>
                </a:solidFill>
              </a:rPr>
              <a:t>Where do ideas for stories come from?</a:t>
            </a:r>
          </a:p>
          <a:p>
            <a:r>
              <a:rPr lang="en-US" dirty="0" smtClean="0">
                <a:solidFill>
                  <a:schemeClr val="tx1"/>
                </a:solidFill>
              </a:rPr>
              <a:t>What is the purpose of a story? Is it just to </a:t>
            </a:r>
            <a:r>
              <a:rPr lang="en-US" b="1" dirty="0" smtClean="0">
                <a:solidFill>
                  <a:schemeClr val="tx1"/>
                </a:solidFill>
              </a:rPr>
              <a:t>entertain</a:t>
            </a:r>
            <a:r>
              <a:rPr lang="en-US" dirty="0" smtClean="0">
                <a:solidFill>
                  <a:schemeClr val="tx1"/>
                </a:solidFill>
              </a:rPr>
              <a:t>?</a:t>
            </a:r>
          </a:p>
          <a:p>
            <a:r>
              <a:rPr lang="en-US" dirty="0" smtClean="0">
                <a:solidFill>
                  <a:schemeClr val="tx1"/>
                </a:solidFill>
              </a:rPr>
              <a:t>What do </a:t>
            </a:r>
            <a:r>
              <a:rPr lang="en-US" b="1" dirty="0" smtClean="0">
                <a:solidFill>
                  <a:schemeClr val="tx1"/>
                </a:solidFill>
              </a:rPr>
              <a:t>producers </a:t>
            </a:r>
            <a:r>
              <a:rPr lang="en-US" dirty="0" smtClean="0">
                <a:solidFill>
                  <a:schemeClr val="tx1"/>
                </a:solidFill>
              </a:rPr>
              <a:t>want from their stories? What do stories want from their </a:t>
            </a:r>
            <a:r>
              <a:rPr lang="en-US" b="1" dirty="0" smtClean="0">
                <a:solidFill>
                  <a:schemeClr val="tx1"/>
                </a:solidFill>
              </a:rPr>
              <a:t>consumers</a:t>
            </a:r>
            <a:r>
              <a:rPr lang="en-US" dirty="0" smtClean="0">
                <a:solidFill>
                  <a:schemeClr val="tx1"/>
                </a:solidFill>
              </a:rPr>
              <a:t>?</a:t>
            </a:r>
          </a:p>
          <a:p>
            <a:r>
              <a:rPr lang="en-US" dirty="0" smtClean="0">
                <a:solidFill>
                  <a:schemeClr val="tx1"/>
                </a:solidFill>
              </a:rPr>
              <a:t>What is the difference between a commercial and a TV drama?</a:t>
            </a:r>
            <a:endParaRPr lang="en-US" dirty="0">
              <a:solidFill>
                <a:schemeClr val="tx1"/>
              </a:solidFill>
            </a:endParaRPr>
          </a:p>
        </p:txBody>
      </p:sp>
      <p:sp>
        <p:nvSpPr>
          <p:cNvPr id="6" name="TextBox 5"/>
          <p:cNvSpPr txBox="1"/>
          <p:nvPr/>
        </p:nvSpPr>
        <p:spPr>
          <a:xfrm>
            <a:off x="392707" y="5322628"/>
            <a:ext cx="8280254" cy="954107"/>
          </a:xfrm>
          <a:prstGeom prst="rect">
            <a:avLst/>
          </a:prstGeom>
          <a:noFill/>
        </p:spPr>
        <p:txBody>
          <a:bodyPr wrap="square" rtlCol="0">
            <a:spAutoFit/>
          </a:bodyPr>
          <a:lstStyle/>
          <a:p>
            <a:r>
              <a:rPr lang="en-US" sz="2800" dirty="0" smtClean="0">
                <a:solidFill>
                  <a:schemeClr val="accent2">
                    <a:lumMod val="75000"/>
                    <a:lumOff val="25000"/>
                  </a:schemeClr>
                </a:solidFill>
              </a:rPr>
              <a:t>Assumption:  Stories are made to </a:t>
            </a:r>
            <a:r>
              <a:rPr lang="en-US" sz="2800" i="1" dirty="0" smtClean="0">
                <a:solidFill>
                  <a:schemeClr val="accent2">
                    <a:lumMod val="75000"/>
                    <a:lumOff val="25000"/>
                  </a:schemeClr>
                </a:solidFill>
              </a:rPr>
              <a:t>act </a:t>
            </a:r>
            <a:r>
              <a:rPr lang="en-US" sz="2800" dirty="0" smtClean="0">
                <a:solidFill>
                  <a:schemeClr val="accent2">
                    <a:lumMod val="75000"/>
                    <a:lumOff val="25000"/>
                  </a:schemeClr>
                </a:solidFill>
              </a:rPr>
              <a:t>upon the world, in different ways, and in different contexts.  </a:t>
            </a:r>
            <a:endParaRPr lang="en-US" sz="2800" dirty="0">
              <a:solidFill>
                <a:schemeClr val="accent2">
                  <a:lumMod val="75000"/>
                  <a:lumOff val="25000"/>
                </a:schemeClr>
              </a:solidFill>
            </a:endParaRPr>
          </a:p>
        </p:txBody>
      </p:sp>
      <p:pic>
        <p:nvPicPr>
          <p:cNvPr id="7" name="Picture 6"/>
          <p:cNvPicPr>
            <a:picLocks noChangeAspect="1"/>
          </p:cNvPicPr>
          <p:nvPr/>
        </p:nvPicPr>
        <p:blipFill>
          <a:blip r:embed="rId2"/>
          <a:stretch>
            <a:fillRect/>
          </a:stretch>
        </p:blipFill>
        <p:spPr>
          <a:xfrm>
            <a:off x="5478458" y="75096"/>
            <a:ext cx="2289610" cy="238150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22207" y="3305355"/>
            <a:ext cx="7232580" cy="780658"/>
          </a:xfrm>
        </p:spPr>
        <p:txBody>
          <a:bodyPr/>
          <a:lstStyle/>
          <a:p>
            <a:r>
              <a:rPr lang="en-US" sz="2800" dirty="0" smtClean="0"/>
              <a:t>Black Authority and White Dispossession</a:t>
            </a:r>
            <a:endParaRPr lang="en-US" sz="2800" dirty="0"/>
          </a:p>
        </p:txBody>
      </p:sp>
      <p:pic>
        <p:nvPicPr>
          <p:cNvPr id="4" name="Picture 3"/>
          <p:cNvPicPr>
            <a:picLocks noChangeAspect="1"/>
          </p:cNvPicPr>
          <p:nvPr/>
        </p:nvPicPr>
        <p:blipFill>
          <a:blip r:embed="rId2"/>
          <a:stretch>
            <a:fillRect/>
          </a:stretch>
        </p:blipFill>
        <p:spPr>
          <a:xfrm>
            <a:off x="3131396" y="4200351"/>
            <a:ext cx="2086769" cy="2352833"/>
          </a:xfrm>
          <a:prstGeom prst="rect">
            <a:avLst/>
          </a:prstGeom>
        </p:spPr>
      </p:pic>
      <p:pic>
        <p:nvPicPr>
          <p:cNvPr id="6" name="Picture 5"/>
          <p:cNvPicPr>
            <a:picLocks noChangeAspect="1"/>
          </p:cNvPicPr>
          <p:nvPr/>
        </p:nvPicPr>
        <p:blipFill>
          <a:blip r:embed="rId3"/>
          <a:stretch>
            <a:fillRect/>
          </a:stretch>
        </p:blipFill>
        <p:spPr>
          <a:xfrm>
            <a:off x="6123968" y="4522916"/>
            <a:ext cx="2467943" cy="1754002"/>
          </a:xfrm>
          <a:prstGeom prst="rect">
            <a:avLst/>
          </a:prstGeom>
        </p:spPr>
      </p:pic>
      <p:pic>
        <p:nvPicPr>
          <p:cNvPr id="7" name="Picture 6"/>
          <p:cNvPicPr>
            <a:picLocks noChangeAspect="1"/>
          </p:cNvPicPr>
          <p:nvPr/>
        </p:nvPicPr>
        <p:blipFill>
          <a:blip r:embed="rId4"/>
          <a:stretch>
            <a:fillRect/>
          </a:stretch>
        </p:blipFill>
        <p:spPr>
          <a:xfrm>
            <a:off x="211657" y="4200351"/>
            <a:ext cx="2010744" cy="2467171"/>
          </a:xfrm>
          <a:prstGeom prst="rect">
            <a:avLst/>
          </a:prstGeom>
        </p:spPr>
      </p:pic>
      <p:sp>
        <p:nvSpPr>
          <p:cNvPr id="9" name="TextBox 8"/>
          <p:cNvSpPr txBox="1"/>
          <p:nvPr/>
        </p:nvSpPr>
        <p:spPr>
          <a:xfrm>
            <a:off x="5218166" y="5055727"/>
            <a:ext cx="1025724" cy="646331"/>
          </a:xfrm>
          <a:prstGeom prst="rect">
            <a:avLst/>
          </a:prstGeom>
          <a:noFill/>
        </p:spPr>
        <p:txBody>
          <a:bodyPr wrap="square" rtlCol="0">
            <a:spAutoFit/>
          </a:bodyPr>
          <a:lstStyle/>
          <a:p>
            <a:r>
              <a:rPr lang="en-US" dirty="0" smtClean="0"/>
              <a:t>David Estes</a:t>
            </a:r>
            <a:endParaRPr lang="en-US" dirty="0"/>
          </a:p>
        </p:txBody>
      </p:sp>
      <p:sp>
        <p:nvSpPr>
          <p:cNvPr id="10" name="TextBox 9"/>
          <p:cNvSpPr txBox="1"/>
          <p:nvPr/>
        </p:nvSpPr>
        <p:spPr>
          <a:xfrm>
            <a:off x="2222402" y="4921673"/>
            <a:ext cx="1123412" cy="646331"/>
          </a:xfrm>
          <a:prstGeom prst="rect">
            <a:avLst/>
          </a:prstGeom>
          <a:noFill/>
        </p:spPr>
        <p:txBody>
          <a:bodyPr wrap="square" rtlCol="0">
            <a:spAutoFit/>
          </a:bodyPr>
          <a:lstStyle/>
          <a:p>
            <a:r>
              <a:rPr lang="en-US" dirty="0" smtClean="0"/>
              <a:t>David Palmer</a:t>
            </a:r>
            <a:endParaRPr lang="en-US" dirty="0"/>
          </a:p>
        </p:txBody>
      </p:sp>
      <p:sp>
        <p:nvSpPr>
          <p:cNvPr id="11" name="TextBox 10"/>
          <p:cNvSpPr txBox="1"/>
          <p:nvPr/>
        </p:nvSpPr>
        <p:spPr>
          <a:xfrm>
            <a:off x="6123968" y="4086013"/>
            <a:ext cx="2098102" cy="369332"/>
          </a:xfrm>
          <a:prstGeom prst="rect">
            <a:avLst/>
          </a:prstGeom>
          <a:noFill/>
        </p:spPr>
        <p:txBody>
          <a:bodyPr wrap="square" rtlCol="0">
            <a:spAutoFit/>
          </a:bodyPr>
          <a:lstStyle/>
          <a:p>
            <a:r>
              <a:rPr lang="en-US" dirty="0" smtClean="0"/>
              <a:t>Tom Walker</a:t>
            </a:r>
            <a:endParaRPr lang="en-US" dirty="0"/>
          </a:p>
        </p:txBody>
      </p:sp>
      <p:sp>
        <p:nvSpPr>
          <p:cNvPr id="12" name="TextBox 11"/>
          <p:cNvSpPr txBox="1"/>
          <p:nvPr/>
        </p:nvSpPr>
        <p:spPr>
          <a:xfrm>
            <a:off x="822207" y="382640"/>
            <a:ext cx="7232579" cy="2246769"/>
          </a:xfrm>
          <a:prstGeom prst="rect">
            <a:avLst/>
          </a:prstGeom>
          <a:noFill/>
        </p:spPr>
        <p:txBody>
          <a:bodyPr wrap="square" rtlCol="0">
            <a:spAutoFit/>
          </a:bodyPr>
          <a:lstStyle/>
          <a:p>
            <a:r>
              <a:rPr lang="en-US" sz="2800" dirty="0" smtClean="0"/>
              <a:t>Jazz</a:t>
            </a:r>
            <a:r>
              <a:rPr lang="en-US" sz="2800" dirty="0" smtClean="0"/>
              <a:t> Phrasings </a:t>
            </a:r>
            <a:r>
              <a:rPr lang="en-US" sz="2800" dirty="0" smtClean="0"/>
              <a:t>=</a:t>
            </a:r>
            <a:r>
              <a:rPr lang="en-US" sz="2800" dirty="0" smtClean="0"/>
              <a:t> A Terrorist’s </a:t>
            </a:r>
            <a:r>
              <a:rPr lang="en-US" sz="2800" dirty="0" smtClean="0"/>
              <a:t>code</a:t>
            </a:r>
            <a:r>
              <a:rPr lang="en-US" sz="2800" dirty="0" smtClean="0"/>
              <a:t>?</a:t>
            </a:r>
          </a:p>
          <a:p>
            <a:endParaRPr lang="en-US" sz="2800" dirty="0" smtClean="0"/>
          </a:p>
          <a:p>
            <a:r>
              <a:rPr lang="en-US" sz="2800" dirty="0" smtClean="0"/>
              <a:t>Black culture = </a:t>
            </a:r>
            <a:r>
              <a:rPr lang="en-US" sz="2800" dirty="0" smtClean="0"/>
              <a:t>Radical Islam?</a:t>
            </a:r>
            <a:endParaRPr lang="en-US" sz="2800" dirty="0" smtClean="0"/>
          </a:p>
          <a:p>
            <a:endParaRPr lang="en-US" sz="2800" dirty="0" smtClean="0"/>
          </a:p>
          <a:p>
            <a:r>
              <a:rPr lang="en-US" sz="2800" dirty="0" smtClean="0"/>
              <a:t>African Americans  = Aliens in our Midst? </a:t>
            </a: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652339" y="3671127"/>
            <a:ext cx="4262361" cy="2983653"/>
          </a:xfrm>
          <a:prstGeom prst="rect">
            <a:avLst/>
          </a:prstGeom>
        </p:spPr>
      </p:pic>
      <p:pic>
        <p:nvPicPr>
          <p:cNvPr id="8" name="Picture 7"/>
          <p:cNvPicPr>
            <a:picLocks noChangeAspect="1"/>
          </p:cNvPicPr>
          <p:nvPr/>
        </p:nvPicPr>
        <p:blipFill>
          <a:blip r:embed="rId3"/>
          <a:stretch>
            <a:fillRect/>
          </a:stretch>
        </p:blipFill>
        <p:spPr>
          <a:xfrm>
            <a:off x="218573" y="168266"/>
            <a:ext cx="3885935" cy="3278757"/>
          </a:xfrm>
          <a:prstGeom prst="rect">
            <a:avLst/>
          </a:prstGeom>
        </p:spPr>
      </p:pic>
      <p:sp>
        <p:nvSpPr>
          <p:cNvPr id="10" name="TextBox 9"/>
          <p:cNvSpPr txBox="1"/>
          <p:nvPr/>
        </p:nvSpPr>
        <p:spPr>
          <a:xfrm>
            <a:off x="4548655" y="1869546"/>
            <a:ext cx="4034026" cy="830997"/>
          </a:xfrm>
          <a:prstGeom prst="rect">
            <a:avLst/>
          </a:prstGeom>
          <a:noFill/>
        </p:spPr>
        <p:txBody>
          <a:bodyPr wrap="square" rtlCol="0">
            <a:spAutoFit/>
          </a:bodyPr>
          <a:lstStyle/>
          <a:p>
            <a:r>
              <a:rPr lang="en-US" sz="2400" dirty="0" smtClean="0"/>
              <a:t>New Versions of American Racism</a:t>
            </a:r>
            <a:endParaRPr lang="en-US" sz="2400" dirty="0"/>
          </a:p>
        </p:txBody>
      </p:sp>
      <p:pic>
        <p:nvPicPr>
          <p:cNvPr id="11" name="Picture 10"/>
          <p:cNvPicPr>
            <a:picLocks noChangeAspect="1"/>
          </p:cNvPicPr>
          <p:nvPr/>
        </p:nvPicPr>
        <p:blipFill>
          <a:blip r:embed="rId4"/>
          <a:stretch>
            <a:fillRect/>
          </a:stretch>
        </p:blipFill>
        <p:spPr>
          <a:xfrm>
            <a:off x="920775" y="3842677"/>
            <a:ext cx="2698653" cy="250468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52458" y="1237473"/>
            <a:ext cx="7102329" cy="2108587"/>
          </a:xfrm>
        </p:spPr>
        <p:txBody>
          <a:bodyPr/>
          <a:lstStyle/>
          <a:p>
            <a:r>
              <a:rPr lang="en-US" sz="2400" dirty="0" smtClean="0"/>
              <a:t>“He's </a:t>
            </a:r>
            <a:r>
              <a:rPr lang="en-US" sz="2400" dirty="0" smtClean="0"/>
              <a:t>a liberal, after his experience of war. I think he's a liberal. And a patriot. That may sound surprising to you, given what he tried to do in first season</a:t>
            </a:r>
            <a:r>
              <a:rPr lang="en-US" sz="2400" dirty="0" smtClean="0"/>
              <a:t>.”</a:t>
            </a:r>
            <a:br>
              <a:rPr lang="en-US" sz="2400" dirty="0" smtClean="0"/>
            </a:br>
            <a:r>
              <a:rPr lang="en-US" sz="2400" dirty="0" smtClean="0"/>
              <a:t>		</a:t>
            </a:r>
            <a:r>
              <a:rPr lang="en-US" sz="2000" dirty="0" smtClean="0">
                <a:solidFill>
                  <a:schemeClr val="tx1"/>
                </a:solidFill>
              </a:rPr>
              <a:t>Damian Lewis, </a:t>
            </a:r>
            <a:r>
              <a:rPr lang="en-US" sz="2000" i="1" dirty="0" smtClean="0">
                <a:solidFill>
                  <a:schemeClr val="tx1"/>
                </a:solidFill>
              </a:rPr>
              <a:t>The Atlantic</a:t>
            </a:r>
            <a:r>
              <a:rPr lang="en-US" sz="2000" dirty="0" smtClean="0">
                <a:solidFill>
                  <a:schemeClr val="tx1"/>
                </a:solidFill>
              </a:rPr>
              <a:t>, 9/28/2012</a:t>
            </a:r>
            <a:endParaRPr lang="en-US" sz="2000" dirty="0">
              <a:solidFill>
                <a:schemeClr val="tx1"/>
              </a:solidFill>
            </a:endParaRPr>
          </a:p>
        </p:txBody>
      </p:sp>
      <p:sp>
        <p:nvSpPr>
          <p:cNvPr id="3" name="Content Placeholder 2"/>
          <p:cNvSpPr>
            <a:spLocks noGrp="1"/>
          </p:cNvSpPr>
          <p:nvPr>
            <p:ph idx="1"/>
          </p:nvPr>
        </p:nvSpPr>
        <p:spPr>
          <a:xfrm>
            <a:off x="498474" y="3622864"/>
            <a:ext cx="7556313" cy="3109964"/>
          </a:xfrm>
        </p:spPr>
        <p:txBody>
          <a:bodyPr>
            <a:normAutofit/>
          </a:bodyPr>
          <a:lstStyle/>
          <a:p>
            <a:r>
              <a:rPr lang="en-US" dirty="0" smtClean="0"/>
              <a:t>“While </a:t>
            </a:r>
            <a:r>
              <a:rPr lang="en-US" dirty="0" smtClean="0"/>
              <a:t>the show is very well done and suspenseful, it’s a show written and produced by liberals who blame America for Islamic terrorism and who tend to root for–and definitely sympathize with–the Islamic terrorists.</a:t>
            </a:r>
            <a:r>
              <a:rPr lang="en-US" dirty="0" smtClean="0"/>
              <a:t> . . . </a:t>
            </a:r>
            <a:r>
              <a:rPr lang="en-US" dirty="0" smtClean="0"/>
              <a:t>And it’s no coincidence that this is Barack Obama’s favorite show</a:t>
            </a:r>
            <a:r>
              <a:rPr lang="en-US" dirty="0" smtClean="0"/>
              <a:t>.”</a:t>
            </a:r>
          </a:p>
          <a:p>
            <a:pPr lvl="5">
              <a:buNone/>
            </a:pPr>
            <a:r>
              <a:rPr lang="en-US" dirty="0" smtClean="0"/>
              <a:t>Debbie </a:t>
            </a:r>
            <a:r>
              <a:rPr lang="en-US" dirty="0" err="1" smtClean="0"/>
              <a:t>Schlussel</a:t>
            </a:r>
            <a:endParaRPr lang="en-US" dirty="0" smtClean="0"/>
          </a:p>
          <a:p>
            <a:pPr lvl="5">
              <a:buNone/>
            </a:pPr>
            <a:r>
              <a:rPr lang="en-US" sz="1800" dirty="0" smtClean="0"/>
              <a:t>http</a:t>
            </a:r>
            <a:r>
              <a:rPr lang="en-US" sz="1800" dirty="0" smtClean="0"/>
              <a:t>://www.debbieschlussel.com/</a:t>
            </a:r>
            <a:r>
              <a:rPr lang="en-US" sz="1800" dirty="0" smtClean="0"/>
              <a:t>54878homeland</a:t>
            </a:r>
            <a:r>
              <a:rPr lang="en-US" sz="1800" dirty="0" smtClean="0"/>
              <a:t>-a-show-for-liberals-who-root-for-islamic-terrorists-blame-america-first/</a:t>
            </a:r>
            <a:endParaRPr lang="en-US" sz="1800" dirty="0"/>
          </a:p>
        </p:txBody>
      </p:sp>
      <p:sp>
        <p:nvSpPr>
          <p:cNvPr id="4" name="TextBox 3"/>
          <p:cNvSpPr txBox="1"/>
          <p:nvPr/>
        </p:nvSpPr>
        <p:spPr>
          <a:xfrm>
            <a:off x="1603711" y="358216"/>
            <a:ext cx="5901981" cy="523220"/>
          </a:xfrm>
          <a:prstGeom prst="rect">
            <a:avLst/>
          </a:prstGeom>
          <a:noFill/>
        </p:spPr>
        <p:txBody>
          <a:bodyPr wrap="square" rtlCol="0">
            <a:spAutoFit/>
          </a:bodyPr>
          <a:lstStyle/>
          <a:p>
            <a:r>
              <a:rPr lang="en-US" sz="2800" dirty="0" smtClean="0"/>
              <a:t>On Nicholas Brody</a:t>
            </a:r>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400298"/>
            <a:ext cx="7556313" cy="1742231"/>
          </a:xfrm>
        </p:spPr>
        <p:txBody>
          <a:bodyPr/>
          <a:lstStyle/>
          <a:p>
            <a:r>
              <a:rPr lang="en-US" sz="2800" dirty="0" smtClean="0">
                <a:solidFill>
                  <a:schemeClr val="tx1"/>
                </a:solidFill>
              </a:rPr>
              <a:t>1) Abu </a:t>
            </a:r>
            <a:r>
              <a:rPr lang="en-US" sz="2800" dirty="0" err="1" smtClean="0">
                <a:solidFill>
                  <a:schemeClr val="tx1"/>
                </a:solidFill>
              </a:rPr>
              <a:t>Nazir</a:t>
            </a:r>
            <a:r>
              <a:rPr lang="en-US" sz="2800" dirty="0" smtClean="0">
                <a:solidFill>
                  <a:schemeClr val="tx1"/>
                </a:solidFill>
              </a:rPr>
              <a:t> compels Nic Brody to assault/torture Tom Walker</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2) Brody does so, and releases his rage. What is the ultimate source of that rage?</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3) </a:t>
            </a:r>
            <a:r>
              <a:rPr lang="en-US" sz="2800" dirty="0" err="1" smtClean="0">
                <a:solidFill>
                  <a:schemeClr val="tx1"/>
                </a:solidFill>
              </a:rPr>
              <a:t>Nazir</a:t>
            </a:r>
            <a:r>
              <a:rPr lang="en-US" sz="2800" dirty="0" smtClean="0">
                <a:solidFill>
                  <a:schemeClr val="tx1"/>
                </a:solidFill>
              </a:rPr>
              <a:t> comforts a sobbing Brody; they are now united.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4) Brody contemplates Congress</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TextBox 3"/>
          <p:cNvSpPr txBox="1"/>
          <p:nvPr/>
        </p:nvSpPr>
        <p:spPr>
          <a:xfrm>
            <a:off x="1082708" y="512900"/>
            <a:ext cx="5853137" cy="523220"/>
          </a:xfrm>
          <a:prstGeom prst="rect">
            <a:avLst/>
          </a:prstGeom>
          <a:noFill/>
        </p:spPr>
        <p:txBody>
          <a:bodyPr wrap="square" rtlCol="0">
            <a:spAutoFit/>
          </a:bodyPr>
          <a:lstStyle/>
          <a:p>
            <a:r>
              <a:rPr lang="en-US" sz="2800" dirty="0" smtClean="0">
                <a:solidFill>
                  <a:schemeClr val="accent2">
                    <a:lumMod val="50000"/>
                    <a:lumOff val="50000"/>
                  </a:schemeClr>
                </a:solidFill>
              </a:rPr>
              <a:t>Clip: Final Sequence</a:t>
            </a:r>
            <a:endParaRPr lang="en-US" sz="2800" dirty="0">
              <a:solidFill>
                <a:schemeClr val="accent2">
                  <a:lumMod val="50000"/>
                  <a:lumOff val="50000"/>
                </a:schemeClr>
              </a:solidFill>
            </a:endParaRPr>
          </a:p>
        </p:txBody>
      </p:sp>
      <p:pic>
        <p:nvPicPr>
          <p:cNvPr id="5" name="Picture 4"/>
          <p:cNvPicPr>
            <a:picLocks noChangeAspect="1"/>
          </p:cNvPicPr>
          <p:nvPr/>
        </p:nvPicPr>
        <p:blipFill>
          <a:blip r:embed="rId2"/>
          <a:stretch>
            <a:fillRect/>
          </a:stretch>
        </p:blipFill>
        <p:spPr>
          <a:xfrm>
            <a:off x="6204162" y="4818506"/>
            <a:ext cx="2804799" cy="186519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95390"/>
            <a:ext cx="7556313" cy="1404810"/>
          </a:xfrm>
        </p:spPr>
        <p:txBody>
          <a:bodyPr/>
          <a:lstStyle/>
          <a:p>
            <a:r>
              <a:rPr lang="en-US" dirty="0" smtClean="0"/>
              <a:t>What is the difference between “quality” and “commercial” TV?</a:t>
            </a:r>
            <a:endParaRPr lang="en-US" dirty="0"/>
          </a:p>
        </p:txBody>
      </p:sp>
      <p:sp>
        <p:nvSpPr>
          <p:cNvPr id="3" name="Content Placeholder 2"/>
          <p:cNvSpPr>
            <a:spLocks noGrp="1"/>
          </p:cNvSpPr>
          <p:nvPr>
            <p:ph idx="1"/>
          </p:nvPr>
        </p:nvSpPr>
        <p:spPr>
          <a:xfrm>
            <a:off x="244220" y="1742232"/>
            <a:ext cx="8596540" cy="4876618"/>
          </a:xfrm>
        </p:spPr>
        <p:txBody>
          <a:bodyPr>
            <a:normAutofit fontScale="92500" lnSpcReduction="10000"/>
          </a:bodyPr>
          <a:lstStyle/>
          <a:p>
            <a:r>
              <a:rPr lang="en-US" dirty="0" smtClean="0"/>
              <a:t> Showtime is a pay subscription service, and is commercial free. </a:t>
            </a:r>
          </a:p>
          <a:p>
            <a:r>
              <a:rPr lang="en-US" dirty="0" smtClean="0"/>
              <a:t>Broadcast TV is free to the consumer, but sells the consumer (her eyeballs) to advertisers. Pay services sell the consumer a product, directly.</a:t>
            </a:r>
          </a:p>
          <a:p>
            <a:r>
              <a:rPr lang="en-US" dirty="0" smtClean="0"/>
              <a:t>Networks like Showtime and HBO air “private” and unregulated culture</a:t>
            </a:r>
          </a:p>
          <a:p>
            <a:r>
              <a:rPr lang="en-US" dirty="0" smtClean="0"/>
              <a:t>Their programming circumvents FCC regulations; it contains</a:t>
            </a:r>
            <a:r>
              <a:rPr lang="en-US" dirty="0" smtClean="0"/>
              <a:t> “adult” themes and language, </a:t>
            </a:r>
            <a:r>
              <a:rPr lang="en-US" dirty="0" smtClean="0"/>
              <a:t>and typically a lot more sex</a:t>
            </a:r>
          </a:p>
          <a:p>
            <a:pPr>
              <a:buNone/>
            </a:pPr>
            <a:r>
              <a:rPr lang="en-US" dirty="0" smtClean="0"/>
              <a:t>    </a:t>
            </a:r>
            <a:r>
              <a:rPr lang="en-US" dirty="0" smtClean="0">
                <a:solidFill>
                  <a:schemeClr val="accent1">
                    <a:lumMod val="75000"/>
                  </a:schemeClr>
                </a:solidFill>
              </a:rPr>
              <a:t>“On </a:t>
            </a:r>
            <a:r>
              <a:rPr lang="en-US" i="1" dirty="0" smtClean="0">
                <a:solidFill>
                  <a:schemeClr val="accent1">
                    <a:lumMod val="75000"/>
                  </a:schemeClr>
                </a:solidFill>
              </a:rPr>
              <a:t>24</a:t>
            </a:r>
            <a:r>
              <a:rPr lang="en-US" dirty="0" smtClean="0">
                <a:solidFill>
                  <a:schemeClr val="accent1">
                    <a:lumMod val="75000"/>
                  </a:schemeClr>
                </a:solidFill>
              </a:rPr>
              <a:t>, the torture scenes were the sex scenes. They were part of what made the show so repellent. Without ever acknowledging it, </a:t>
            </a:r>
            <a:r>
              <a:rPr lang="en-US" i="1" dirty="0" smtClean="0">
                <a:solidFill>
                  <a:schemeClr val="accent1">
                    <a:lumMod val="75000"/>
                  </a:schemeClr>
                </a:solidFill>
              </a:rPr>
              <a:t>24</a:t>
            </a:r>
            <a:r>
              <a:rPr lang="en-US" dirty="0" smtClean="0">
                <a:solidFill>
                  <a:schemeClr val="accent1">
                    <a:lumMod val="75000"/>
                  </a:schemeClr>
                </a:solidFill>
              </a:rPr>
              <a:t> harnessed the nudity and emotional exposure of torture to arouse the audience, to merge our bloodlust with something libidinal. In contrast, on </a:t>
            </a:r>
            <a:r>
              <a:rPr lang="en-US" i="1" dirty="0" smtClean="0">
                <a:solidFill>
                  <a:schemeClr val="accent1">
                    <a:lumMod val="75000"/>
                  </a:schemeClr>
                </a:solidFill>
              </a:rPr>
              <a:t>Homeland</a:t>
            </a:r>
            <a:r>
              <a:rPr lang="en-US" dirty="0" smtClean="0">
                <a:solidFill>
                  <a:schemeClr val="accent1">
                    <a:lumMod val="75000"/>
                  </a:schemeClr>
                </a:solidFill>
              </a:rPr>
              <a:t>, the literal, and often fairly graphic, sex scenes are the crucial sequences.”</a:t>
            </a:r>
          </a:p>
          <a:p>
            <a:pPr lvl="6">
              <a:buNone/>
            </a:pPr>
            <a:r>
              <a:rPr lang="en-US" dirty="0" smtClean="0"/>
              <a:t>Emily Nussbaum, </a:t>
            </a:r>
            <a:r>
              <a:rPr lang="en-US" i="1" dirty="0" smtClean="0"/>
              <a:t>New Yorker</a:t>
            </a:r>
            <a:r>
              <a:rPr lang="en-US" dirty="0" smtClean="0"/>
              <a:t>, 11/29/13</a:t>
            </a:r>
          </a:p>
          <a:p>
            <a:pPr lvl="6">
              <a:buNone/>
            </a:pPr>
            <a:endParaRPr lang="en-US" dirty="0" smtClean="0"/>
          </a:p>
          <a:p>
            <a:pPr lvl="6">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0550" y="138402"/>
            <a:ext cx="7444237" cy="1461798"/>
          </a:xfrm>
        </p:spPr>
        <p:txBody>
          <a:bodyPr/>
          <a:lstStyle/>
          <a:p>
            <a:r>
              <a:rPr lang="en-US" dirty="0" smtClean="0"/>
              <a:t>The difference between “quality” and “commercial” TV (continued)</a:t>
            </a:r>
            <a:endParaRPr lang="en-US" dirty="0"/>
          </a:p>
        </p:txBody>
      </p:sp>
      <p:sp>
        <p:nvSpPr>
          <p:cNvPr id="3" name="Content Placeholder 2"/>
          <p:cNvSpPr>
            <a:spLocks noGrp="1"/>
          </p:cNvSpPr>
          <p:nvPr>
            <p:ph idx="1"/>
          </p:nvPr>
        </p:nvSpPr>
        <p:spPr>
          <a:xfrm>
            <a:off x="498474" y="1449146"/>
            <a:ext cx="7556313" cy="4677017"/>
          </a:xfrm>
        </p:spPr>
        <p:txBody>
          <a:bodyPr>
            <a:normAutofit/>
          </a:bodyPr>
          <a:lstStyle/>
          <a:p>
            <a:r>
              <a:rPr lang="en-US" dirty="0" smtClean="0"/>
              <a:t>Three-dimensional characters possessed of mixed motives and a rich interior life.</a:t>
            </a:r>
          </a:p>
          <a:p>
            <a:r>
              <a:rPr lang="en-US" dirty="0" smtClean="0"/>
              <a:t>What do we know of Carrie </a:t>
            </a:r>
            <a:r>
              <a:rPr lang="en-US" dirty="0" err="1" smtClean="0"/>
              <a:t>Mathison’s</a:t>
            </a:r>
            <a:r>
              <a:rPr lang="en-US" dirty="0" smtClean="0"/>
              <a:t> past? Is she haunted by it?</a:t>
            </a:r>
          </a:p>
          <a:p>
            <a:r>
              <a:rPr lang="en-US" dirty="0" smtClean="0"/>
              <a:t>What does Sgt. Nic Brody believe? What does he think and feel about radical Islam? </a:t>
            </a:r>
            <a:endParaRPr lang="en-US" dirty="0"/>
          </a:p>
        </p:txBody>
      </p:sp>
      <p:pic>
        <p:nvPicPr>
          <p:cNvPr id="4" name="Picture 3"/>
          <p:cNvPicPr>
            <a:picLocks noChangeAspect="1"/>
          </p:cNvPicPr>
          <p:nvPr/>
        </p:nvPicPr>
        <p:blipFill>
          <a:blip r:embed="rId2"/>
          <a:stretch>
            <a:fillRect/>
          </a:stretch>
        </p:blipFill>
        <p:spPr>
          <a:xfrm>
            <a:off x="4998368" y="4169134"/>
            <a:ext cx="1659208" cy="1659208"/>
          </a:xfrm>
          <a:prstGeom prst="rect">
            <a:avLst/>
          </a:prstGeom>
        </p:spPr>
      </p:pic>
      <p:sp>
        <p:nvSpPr>
          <p:cNvPr id="6" name="TextBox 5"/>
          <p:cNvSpPr txBox="1"/>
          <p:nvPr/>
        </p:nvSpPr>
        <p:spPr>
          <a:xfrm>
            <a:off x="7009111" y="4169134"/>
            <a:ext cx="1717680" cy="1754327"/>
          </a:xfrm>
          <a:prstGeom prst="rect">
            <a:avLst/>
          </a:prstGeom>
          <a:noFill/>
        </p:spPr>
        <p:txBody>
          <a:bodyPr wrap="square" rtlCol="0">
            <a:spAutoFit/>
          </a:bodyPr>
          <a:lstStyle/>
          <a:p>
            <a:r>
              <a:rPr lang="en-US" dirty="0" smtClean="0"/>
              <a:t>Does Jack Bauer possess an interior life? Is he haunted by his past?</a:t>
            </a:r>
            <a:endParaRPr lang="en-US" dirty="0"/>
          </a:p>
        </p:txBody>
      </p:sp>
      <p:sp>
        <p:nvSpPr>
          <p:cNvPr id="7" name="TextBox 6"/>
          <p:cNvSpPr txBox="1"/>
          <p:nvPr/>
        </p:nvSpPr>
        <p:spPr>
          <a:xfrm>
            <a:off x="498474" y="4070634"/>
            <a:ext cx="3938187" cy="2585323"/>
          </a:xfrm>
          <a:prstGeom prst="rect">
            <a:avLst/>
          </a:prstGeom>
          <a:noFill/>
        </p:spPr>
        <p:txBody>
          <a:bodyPr wrap="square" rtlCol="0">
            <a:spAutoFit/>
          </a:bodyPr>
          <a:lstStyle/>
          <a:p>
            <a:r>
              <a:rPr lang="en-US" dirty="0" smtClean="0"/>
              <a:t>Carrie is in many ways a more complex character. Jack's a father, he's a husband, he's a secret agent who doesn't suffer fools and kind of punches them in the nose when he doesn't get his way.</a:t>
            </a:r>
            <a:r>
              <a:rPr lang="en-US" dirty="0" smtClean="0"/>
              <a:t> . .</a:t>
            </a:r>
          </a:p>
          <a:p>
            <a:r>
              <a:rPr lang="en-US" dirty="0" smtClean="0"/>
              <a:t>			Howard Gordon,</a:t>
            </a:r>
          </a:p>
          <a:p>
            <a:r>
              <a:rPr lang="en-US" dirty="0" smtClean="0"/>
              <a:t>			</a:t>
            </a:r>
            <a:r>
              <a:rPr lang="en-US" i="1" dirty="0" smtClean="0"/>
              <a:t>Mother Jones</a:t>
            </a:r>
            <a:r>
              <a:rPr lang="en-US" dirty="0" smtClean="0"/>
              <a:t>, 			                11/4/11</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Persistence of Scar Tissue</a:t>
            </a:r>
            <a:endParaRPr lang="en-US" dirty="0"/>
          </a:p>
        </p:txBody>
      </p:sp>
      <p:sp>
        <p:nvSpPr>
          <p:cNvPr id="3" name="Content Placeholder 2"/>
          <p:cNvSpPr>
            <a:spLocks noGrp="1"/>
          </p:cNvSpPr>
          <p:nvPr>
            <p:ph idx="1"/>
          </p:nvPr>
        </p:nvSpPr>
        <p:spPr>
          <a:xfrm>
            <a:off x="498474" y="1453904"/>
            <a:ext cx="7439207" cy="2205925"/>
          </a:xfrm>
        </p:spPr>
        <p:txBody>
          <a:bodyPr>
            <a:normAutofit lnSpcReduction="10000"/>
          </a:bodyPr>
          <a:lstStyle/>
          <a:p>
            <a:r>
              <a:rPr lang="en-US" dirty="0" smtClean="0"/>
              <a:t>“Kiefer Sutherland’s Jack Bauer was tortured again and again, but he always bounced up, jack-in-the-box style, to </a:t>
            </a:r>
            <a:r>
              <a:rPr lang="en-US" dirty="0" err="1" smtClean="0"/>
              <a:t>waterboard</a:t>
            </a:r>
            <a:r>
              <a:rPr lang="en-US" dirty="0" smtClean="0"/>
              <a:t> on. . . . [On the other hand,] Neither Carrie (who bears scars from her time in Iraq) nor Nicholas (who survived a brutal, years-long imprisonment) can escape what was done to their bodies.”</a:t>
            </a:r>
          </a:p>
          <a:p>
            <a:pPr lvl="6"/>
            <a:r>
              <a:rPr lang="en-US" dirty="0" smtClean="0"/>
              <a:t>Emily Nussbaum </a:t>
            </a:r>
            <a:endParaRPr lang="en-US" dirty="0"/>
          </a:p>
        </p:txBody>
      </p:sp>
      <p:pic>
        <p:nvPicPr>
          <p:cNvPr id="4" name="Picture 3"/>
          <p:cNvPicPr>
            <a:picLocks noChangeAspect="1"/>
          </p:cNvPicPr>
          <p:nvPr/>
        </p:nvPicPr>
        <p:blipFill>
          <a:blip r:embed="rId2"/>
          <a:stretch>
            <a:fillRect/>
          </a:stretch>
        </p:blipFill>
        <p:spPr>
          <a:xfrm>
            <a:off x="1771356" y="3855220"/>
            <a:ext cx="4854518" cy="272588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“quality” TV more “cinematic”? Is it more “literary”?</a:t>
            </a:r>
            <a:endParaRPr lang="en-US" dirty="0"/>
          </a:p>
        </p:txBody>
      </p:sp>
      <p:sp>
        <p:nvSpPr>
          <p:cNvPr id="3" name="Content Placeholder 2"/>
          <p:cNvSpPr>
            <a:spLocks noGrp="1"/>
          </p:cNvSpPr>
          <p:nvPr>
            <p:ph idx="1"/>
          </p:nvPr>
        </p:nvSpPr>
        <p:spPr/>
        <p:txBody>
          <a:bodyPr/>
          <a:lstStyle/>
          <a:p>
            <a:pPr>
              <a:buNone/>
            </a:pPr>
            <a:endParaRPr lang="en-US" dirty="0" smtClean="0"/>
          </a:p>
          <a:p>
            <a:endParaRPr lang="en-US" dirty="0" smtClean="0"/>
          </a:p>
          <a:p>
            <a:r>
              <a:rPr lang="en-US" dirty="0" smtClean="0"/>
              <a:t>Cinematic production style: extended takes, slower pacing, awkward silences, artfully composed </a:t>
            </a:r>
            <a:r>
              <a:rPr lang="en-US" dirty="0" err="1" smtClean="0"/>
              <a:t>mis</a:t>
            </a:r>
            <a:r>
              <a:rPr lang="en-US" dirty="0" smtClean="0"/>
              <a:t>-en-scenes.</a:t>
            </a:r>
          </a:p>
          <a:p>
            <a:r>
              <a:rPr lang="en-US" dirty="0" smtClean="0"/>
              <a:t>Fewer narrative “devices” or cheats. Character- versus plot- driven storytelling.</a:t>
            </a:r>
          </a:p>
          <a:p>
            <a:r>
              <a:rPr lang="en-US" dirty="0" smtClean="0"/>
              <a:t>Does all of this contribute to greater “realism”?</a:t>
            </a:r>
          </a:p>
          <a:p>
            <a:r>
              <a:rPr lang="en-US" b="1" dirty="0" smtClean="0">
                <a:solidFill>
                  <a:schemeClr val="tx1"/>
                </a:solidFill>
              </a:rPr>
              <a:t>Does all of this make “quality” TV quality TV? Is it actually better than broadcast TV?</a:t>
            </a:r>
          </a:p>
        </p:txBody>
      </p:sp>
      <p:pic>
        <p:nvPicPr>
          <p:cNvPr id="4" name="Picture 3"/>
          <p:cNvPicPr>
            <a:picLocks noChangeAspect="1"/>
          </p:cNvPicPr>
          <p:nvPr/>
        </p:nvPicPr>
        <p:blipFill>
          <a:blip r:embed="rId2"/>
          <a:stretch>
            <a:fillRect/>
          </a:stretch>
        </p:blipFill>
        <p:spPr>
          <a:xfrm>
            <a:off x="5096485" y="1378407"/>
            <a:ext cx="2539408" cy="15192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206" y="3134388"/>
            <a:ext cx="8645384" cy="3460037"/>
          </a:xfrm>
        </p:spPr>
        <p:txBody>
          <a:bodyPr>
            <a:normAutofit/>
          </a:bodyPr>
          <a:lstStyle/>
          <a:p>
            <a:r>
              <a:rPr lang="en-US" dirty="0" smtClean="0">
                <a:solidFill>
                  <a:schemeClr val="accent2">
                    <a:lumMod val="75000"/>
                    <a:lumOff val="25000"/>
                  </a:schemeClr>
                </a:solidFill>
              </a:rPr>
              <a:t>Translated into 19 languages and the basis of two major motion pictures, Richard Condon’s novel </a:t>
            </a:r>
            <a:r>
              <a:rPr lang="en-US" i="1" dirty="0" smtClean="0">
                <a:solidFill>
                  <a:schemeClr val="accent2">
                    <a:lumMod val="75000"/>
                    <a:lumOff val="25000"/>
                  </a:schemeClr>
                </a:solidFill>
              </a:rPr>
              <a:t>The Manchurian Candidate</a:t>
            </a:r>
            <a:r>
              <a:rPr lang="en-US" dirty="0" smtClean="0">
                <a:solidFill>
                  <a:schemeClr val="accent2">
                    <a:lumMod val="75000"/>
                    <a:lumOff val="25000"/>
                  </a:schemeClr>
                </a:solidFill>
              </a:rPr>
              <a:t> (1959) describes an American GI captured by the Chinese during the Korean War.</a:t>
            </a:r>
          </a:p>
          <a:p>
            <a:r>
              <a:rPr lang="en-US" dirty="0" smtClean="0">
                <a:solidFill>
                  <a:schemeClr val="accent2">
                    <a:lumMod val="75000"/>
                    <a:lumOff val="25000"/>
                  </a:schemeClr>
                </a:solidFill>
              </a:rPr>
              <a:t>Raymond Shaw, the GI, returns to the States with his brains “not merely washed” but “dry-cleaned.” </a:t>
            </a:r>
          </a:p>
          <a:p>
            <a:r>
              <a:rPr lang="en-US" dirty="0" smtClean="0">
                <a:solidFill>
                  <a:schemeClr val="accent2">
                    <a:lumMod val="75000"/>
                    <a:lumOff val="25000"/>
                  </a:schemeClr>
                </a:solidFill>
              </a:rPr>
              <a:t>Though he doesn’t realize it, he is the shooter in a Communist conspiracy—organized in China and led in the United States by his mother—to catapult his stepfather into the Oval Office. </a:t>
            </a:r>
            <a:endParaRPr lang="en-US" dirty="0">
              <a:solidFill>
                <a:schemeClr val="accent2">
                  <a:lumMod val="75000"/>
                  <a:lumOff val="25000"/>
                </a:schemeClr>
              </a:solidFill>
            </a:endParaRPr>
          </a:p>
        </p:txBody>
      </p:sp>
      <p:pic>
        <p:nvPicPr>
          <p:cNvPr id="4" name="Picture 3"/>
          <p:cNvPicPr>
            <a:picLocks noChangeAspect="1"/>
          </p:cNvPicPr>
          <p:nvPr/>
        </p:nvPicPr>
        <p:blipFill>
          <a:blip r:embed="rId2"/>
          <a:stretch>
            <a:fillRect/>
          </a:stretch>
        </p:blipFill>
        <p:spPr>
          <a:xfrm>
            <a:off x="3650590" y="330201"/>
            <a:ext cx="1905000" cy="2540000"/>
          </a:xfrm>
          <a:prstGeom prst="rect">
            <a:avLst/>
          </a:prstGeom>
        </p:spPr>
      </p:pic>
      <p:pic>
        <p:nvPicPr>
          <p:cNvPr id="6" name="Picture 5"/>
          <p:cNvPicPr>
            <a:picLocks noChangeAspect="1"/>
          </p:cNvPicPr>
          <p:nvPr/>
        </p:nvPicPr>
        <p:blipFill>
          <a:blip r:embed="rId3"/>
          <a:stretch>
            <a:fillRect/>
          </a:stretch>
        </p:blipFill>
        <p:spPr>
          <a:xfrm>
            <a:off x="6120754" y="330201"/>
            <a:ext cx="1905000" cy="2540000"/>
          </a:xfrm>
          <a:prstGeom prst="rect">
            <a:avLst/>
          </a:prstGeom>
        </p:spPr>
      </p:pic>
      <p:sp>
        <p:nvSpPr>
          <p:cNvPr id="5" name="TextBox 4"/>
          <p:cNvSpPr txBox="1"/>
          <p:nvPr/>
        </p:nvSpPr>
        <p:spPr>
          <a:xfrm>
            <a:off x="521002" y="846692"/>
            <a:ext cx="2873655" cy="1200329"/>
          </a:xfrm>
          <a:prstGeom prst="rect">
            <a:avLst/>
          </a:prstGeom>
          <a:noFill/>
        </p:spPr>
        <p:txBody>
          <a:bodyPr wrap="square" rtlCol="0">
            <a:spAutoFit/>
          </a:bodyPr>
          <a:lstStyle/>
          <a:p>
            <a:r>
              <a:rPr lang="en-US" i="1" dirty="0" smtClean="0"/>
              <a:t>Homeland</a:t>
            </a:r>
            <a:r>
              <a:rPr lang="en-US" dirty="0" smtClean="0"/>
              <a:t>’s “literary” source material: </a:t>
            </a:r>
            <a:r>
              <a:rPr lang="en-US" i="1" dirty="0" smtClean="0"/>
              <a:t>The Manchurian Candidate</a:t>
            </a:r>
            <a:r>
              <a:rPr lang="en-US" dirty="0" smtClean="0"/>
              <a:t> (1959)</a:t>
            </a:r>
            <a:endParaRPr lang="en-US" i="1"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050" y="1074647"/>
            <a:ext cx="7823176" cy="5470931"/>
          </a:xfrm>
        </p:spPr>
        <p:txBody>
          <a:bodyPr>
            <a:normAutofit lnSpcReduction="10000"/>
          </a:bodyPr>
          <a:lstStyle/>
          <a:p>
            <a:r>
              <a:rPr lang="en-US" dirty="0" smtClean="0">
                <a:solidFill>
                  <a:schemeClr val="accent2">
                    <a:lumMod val="75000"/>
                    <a:lumOff val="25000"/>
                  </a:schemeClr>
                </a:solidFill>
              </a:rPr>
              <a:t>Frank Sinatra starred in and helped produce </a:t>
            </a:r>
            <a:r>
              <a:rPr lang="en-US" i="1" dirty="0" smtClean="0">
                <a:solidFill>
                  <a:schemeClr val="accent2">
                    <a:lumMod val="75000"/>
                    <a:lumOff val="25000"/>
                  </a:schemeClr>
                </a:solidFill>
              </a:rPr>
              <a:t>The Manchurian Candidate</a:t>
            </a:r>
            <a:r>
              <a:rPr lang="en-US" dirty="0" smtClean="0">
                <a:solidFill>
                  <a:schemeClr val="accent2">
                    <a:lumMod val="75000"/>
                    <a:lumOff val="25000"/>
                  </a:schemeClr>
                </a:solidFill>
              </a:rPr>
              <a:t> (1962). He was friends with John F. Kennedy. Sinatra’s co-stars had all campaigned for Kennedy throughout 1960. </a:t>
            </a:r>
          </a:p>
          <a:p>
            <a:r>
              <a:rPr lang="en-US" dirty="0" smtClean="0">
                <a:solidFill>
                  <a:schemeClr val="accent2">
                    <a:lumMod val="75000"/>
                    <a:lumOff val="25000"/>
                  </a:schemeClr>
                </a:solidFill>
              </a:rPr>
              <a:t>United Artists made the film. UA president Arthur Krim was national finance chairman of the Democratic Party. </a:t>
            </a:r>
          </a:p>
          <a:p>
            <a:r>
              <a:rPr lang="en-US" dirty="0" smtClean="0">
                <a:solidFill>
                  <a:schemeClr val="accent2">
                    <a:lumMod val="75000"/>
                    <a:lumOff val="25000"/>
                  </a:schemeClr>
                </a:solidFill>
              </a:rPr>
              <a:t>Kennedy had read and loved the novel. He convinced Krim that it was OK to proceed with the politically explosive material. </a:t>
            </a:r>
          </a:p>
          <a:p>
            <a:r>
              <a:rPr lang="en-US" dirty="0" smtClean="0">
                <a:solidFill>
                  <a:schemeClr val="accent2">
                    <a:lumMod val="75000"/>
                    <a:lumOff val="25000"/>
                  </a:schemeClr>
                </a:solidFill>
              </a:rPr>
              <a:t>One year after the release of the film, Lee Harvey Oswald kills  Kennedy. Like Raymond Shaw, Oswald had spent time behind the Iron Curtain.</a:t>
            </a:r>
          </a:p>
          <a:p>
            <a:r>
              <a:rPr lang="en-US" dirty="0" smtClean="0">
                <a:solidFill>
                  <a:schemeClr val="accent2">
                    <a:lumMod val="75000"/>
                    <a:lumOff val="25000"/>
                  </a:schemeClr>
                </a:solidFill>
              </a:rPr>
              <a:t>Oswald likely saw </a:t>
            </a:r>
            <a:r>
              <a:rPr lang="en-US" i="1" dirty="0" smtClean="0">
                <a:solidFill>
                  <a:schemeClr val="accent2">
                    <a:lumMod val="75000"/>
                    <a:lumOff val="25000"/>
                  </a:schemeClr>
                </a:solidFill>
              </a:rPr>
              <a:t>The Manchurian Candidate</a:t>
            </a:r>
            <a:r>
              <a:rPr lang="en-US" dirty="0" smtClean="0">
                <a:solidFill>
                  <a:schemeClr val="accent2">
                    <a:lumMod val="75000"/>
                    <a:lumOff val="25000"/>
                  </a:schemeClr>
                </a:solidFill>
              </a:rPr>
              <a:t> (playing two blocks from his apartment) just weeks before he shot Kennedy. </a:t>
            </a:r>
          </a:p>
          <a:p>
            <a:r>
              <a:rPr lang="en-US" dirty="0" smtClean="0">
                <a:solidFill>
                  <a:schemeClr val="accent2">
                    <a:lumMod val="75000"/>
                    <a:lumOff val="25000"/>
                  </a:schemeClr>
                </a:solidFill>
              </a:rPr>
              <a:t>Wracked with guilt, Frank Sinatra pulled the film from circulation</a:t>
            </a:r>
            <a:r>
              <a:rPr lang="en-US" dirty="0" smtClean="0"/>
              <a:t>. </a:t>
            </a:r>
            <a:endParaRPr lang="en-US" dirty="0"/>
          </a:p>
        </p:txBody>
      </p:sp>
      <p:sp>
        <p:nvSpPr>
          <p:cNvPr id="4" name="TextBox 3"/>
          <p:cNvSpPr txBox="1"/>
          <p:nvPr/>
        </p:nvSpPr>
        <p:spPr>
          <a:xfrm>
            <a:off x="1637668" y="407063"/>
            <a:ext cx="5355847" cy="523220"/>
          </a:xfrm>
          <a:prstGeom prst="rect">
            <a:avLst/>
          </a:prstGeom>
          <a:noFill/>
        </p:spPr>
        <p:txBody>
          <a:bodyPr wrap="square" rtlCol="0">
            <a:spAutoFit/>
          </a:bodyPr>
          <a:lstStyle/>
          <a:p>
            <a:r>
              <a:rPr lang="en-US" sz="2800" dirty="0" smtClean="0"/>
              <a:t>Text </a:t>
            </a:r>
            <a:r>
              <a:rPr lang="en-US" sz="2800" i="1" dirty="0" smtClean="0"/>
              <a:t>Acting </a:t>
            </a:r>
            <a:r>
              <a:rPr lang="en-US" sz="2800" dirty="0" smtClean="0"/>
              <a:t>on Context</a:t>
            </a:r>
            <a:r>
              <a:rPr lang="en-US" sz="2400" dirty="0" smtClean="0"/>
              <a:t>:</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7927" y="282719"/>
            <a:ext cx="3356088" cy="4661233"/>
          </a:xfrm>
          <a:prstGeom prst="rect">
            <a:avLst/>
          </a:prstGeom>
        </p:spPr>
      </p:pic>
      <p:pic>
        <p:nvPicPr>
          <p:cNvPr id="5" name="Picture 4"/>
          <p:cNvPicPr>
            <a:picLocks noChangeAspect="1"/>
          </p:cNvPicPr>
          <p:nvPr/>
        </p:nvPicPr>
        <p:blipFill>
          <a:blip r:embed="rId3"/>
          <a:stretch>
            <a:fillRect/>
          </a:stretch>
        </p:blipFill>
        <p:spPr>
          <a:xfrm>
            <a:off x="4299497" y="3007885"/>
            <a:ext cx="4490985" cy="3250256"/>
          </a:xfrm>
          <a:prstGeom prst="rect">
            <a:avLst/>
          </a:prstGeom>
        </p:spPr>
      </p:pic>
      <p:sp>
        <p:nvSpPr>
          <p:cNvPr id="7" name="TextBox 6"/>
          <p:cNvSpPr txBox="1"/>
          <p:nvPr/>
        </p:nvSpPr>
        <p:spPr>
          <a:xfrm>
            <a:off x="3849415" y="563043"/>
            <a:ext cx="4340091" cy="1815882"/>
          </a:xfrm>
          <a:prstGeom prst="rect">
            <a:avLst/>
          </a:prstGeom>
          <a:noFill/>
        </p:spPr>
        <p:txBody>
          <a:bodyPr wrap="square" rtlCol="0">
            <a:spAutoFit/>
          </a:bodyPr>
          <a:lstStyle/>
          <a:p>
            <a:r>
              <a:rPr lang="en-US" sz="2800" dirty="0" smtClean="0"/>
              <a:t>from </a:t>
            </a:r>
            <a:r>
              <a:rPr lang="en-US" sz="2800" i="1" dirty="0" smtClean="0"/>
              <a:t>The Manchurian Candidate </a:t>
            </a:r>
            <a:r>
              <a:rPr lang="en-US" sz="2800" dirty="0" smtClean="0"/>
              <a:t>to </a:t>
            </a:r>
            <a:r>
              <a:rPr lang="en-US" sz="2800" i="1" dirty="0" smtClean="0"/>
              <a:t>24</a:t>
            </a:r>
            <a:r>
              <a:rPr lang="en-US" sz="2800" dirty="0" smtClean="0"/>
              <a:t>, </a:t>
            </a:r>
            <a:r>
              <a:rPr lang="en-US" sz="2800" i="1" dirty="0" smtClean="0"/>
              <a:t>Homeland</a:t>
            </a:r>
            <a:r>
              <a:rPr lang="en-US" sz="2800" dirty="0" smtClean="0"/>
              <a:t>, and </a:t>
            </a:r>
            <a:r>
              <a:rPr lang="en-US" sz="2800" dirty="0" smtClean="0"/>
              <a:t>the </a:t>
            </a:r>
            <a:r>
              <a:rPr lang="en-US" sz="2800" dirty="0" err="1" smtClean="0"/>
              <a:t>Birther</a:t>
            </a:r>
            <a:r>
              <a:rPr lang="en-US" sz="2800" dirty="0" smtClean="0"/>
              <a:t> Movement . . . </a:t>
            </a:r>
            <a:endParaRPr lang="en-US" sz="2800" dirty="0"/>
          </a:p>
        </p:txBody>
      </p:sp>
    </p:spTree>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1107</TotalTime>
  <Words>1946</Words>
  <Application>Microsoft Macintosh PowerPoint</Application>
  <PresentationFormat>On-screen Show (4:3)</PresentationFormat>
  <Paragraphs>97</Paragraphs>
  <Slides>23</Slides>
  <Notes>0</Notes>
  <HiddenSlides>0</HiddenSlides>
  <MMClips>1</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Advantage</vt:lpstr>
      <vt:lpstr>Selling War</vt:lpstr>
      <vt:lpstr>Texts and Contexts</vt:lpstr>
      <vt:lpstr>What is the difference between “quality” and “commercial” TV?</vt:lpstr>
      <vt:lpstr>The difference between “quality” and “commercial” TV (continued)</vt:lpstr>
      <vt:lpstr>The Persistence of Scar Tissue</vt:lpstr>
      <vt:lpstr>Is “quality” TV more “cinematic”? Is it more “literary”?</vt:lpstr>
      <vt:lpstr>Slide 7</vt:lpstr>
      <vt:lpstr>Slide 8</vt:lpstr>
      <vt:lpstr>Slide 9</vt:lpstr>
      <vt:lpstr>Slide 10</vt:lpstr>
      <vt:lpstr>Conditioned Subjects</vt:lpstr>
      <vt:lpstr>24 Season Two Opener</vt:lpstr>
      <vt:lpstr>“Orientalism”</vt:lpstr>
      <vt:lpstr>“The antagonism [between Good and Evil] is everywhere, and in every one of us. . . . Might not any inoffensive person be a potential terrorist? If they could pass unnoticed, then each of us is a criminal going unnoticed (every plane also becomes suspect), and in the end, this is no doubt true.”    Baudrillard </vt:lpstr>
      <vt:lpstr>Inappropriate Desire </vt:lpstr>
      <vt:lpstr>What kind of an agent is Nicholas Brody? Is he brainwashed or converted?</vt:lpstr>
      <vt:lpstr>The Terrorist Within: Unconscious Processes</vt:lpstr>
      <vt:lpstr>What role does jazz play on Homeland?</vt:lpstr>
      <vt:lpstr>Jazz Codes</vt:lpstr>
      <vt:lpstr>Black Authority and White Dispossession</vt:lpstr>
      <vt:lpstr>Slide 21</vt:lpstr>
      <vt:lpstr>“He's a liberal, after his experience of war. I think he's a liberal. And a patriot. That may sound surprising to you, given what he tried to do in first season.”   Damian Lewis, The Atlantic, 9/28/2012</vt:lpstr>
      <vt:lpstr>1) Abu Nazir compels Nic Brody to assault/torture Tom Walker  2) Brody does so, and releases his rage. What is the ultimate source of that rage?  3) Nazir comforts a sobbing Brody; they are now united.   4) Brody contemplates Congress   </vt:lpstr>
    </vt:vector>
  </TitlesOfParts>
  <Company>uci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Selling War</dc:title>
  <dc:creator>MICHAEL SZALAY</dc:creator>
  <cp:lastModifiedBy>MICHAEL SZALAY</cp:lastModifiedBy>
  <cp:revision>137</cp:revision>
  <dcterms:created xsi:type="dcterms:W3CDTF">2014-03-05T00:01:51Z</dcterms:created>
  <dcterms:modified xsi:type="dcterms:W3CDTF">2014-03-05T00:49:25Z</dcterms:modified>
</cp:coreProperties>
</file>